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Raleway"/>
      <p:regular r:id="rId75"/>
      <p:bold r:id="rId76"/>
      <p:italic r:id="rId77"/>
      <p:boldItalic r:id="rId78"/>
    </p:embeddedFont>
    <p:embeddedFont>
      <p:font typeface="Roboto"/>
      <p:regular r:id="rId79"/>
      <p:bold r:id="rId80"/>
      <p:italic r:id="rId81"/>
      <p:boldItalic r:id="rId82"/>
    </p:embeddedFont>
    <p:embeddedFont>
      <p:font typeface="La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bold.fntdata"/><Relationship Id="rId83" Type="http://schemas.openxmlformats.org/officeDocument/2006/relationships/font" Target="fonts/Lato-regular.fntdata"/><Relationship Id="rId42" Type="http://schemas.openxmlformats.org/officeDocument/2006/relationships/slide" Target="slides/slide37.xml"/><Relationship Id="rId86" Type="http://schemas.openxmlformats.org/officeDocument/2006/relationships/font" Target="fonts/Lato-boldItalic.fntdata"/><Relationship Id="rId41" Type="http://schemas.openxmlformats.org/officeDocument/2006/relationships/slide" Target="slides/slide36.xml"/><Relationship Id="rId85" Type="http://schemas.openxmlformats.org/officeDocument/2006/relationships/font" Target="fonts/Lat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aleway-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italic.fntdata"/><Relationship Id="rId32" Type="http://schemas.openxmlformats.org/officeDocument/2006/relationships/slide" Target="slides/slide27.xml"/><Relationship Id="rId76" Type="http://schemas.openxmlformats.org/officeDocument/2006/relationships/font" Target="fonts/Raleway-bold.fntdata"/><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font" Target="fonts/Raleway-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8275ca3a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8275ca3a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8275ca3a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8275ca3a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84f2b40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84f2b40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8192f1d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8192f1d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84f2b40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84f2b40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84f2b404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84f2b404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84f2b404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84f2b404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8192f1d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8192f1d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8275ca3a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8275ca3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8275ca3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8275ca3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8275ca3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8275ca3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8275ca3a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8275ca3a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8275ca3a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8275ca3a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84f2b404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84f2b404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8192f1d4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8192f1d4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84f2b404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84f2b404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8192f1d4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8192f1d4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8192f1d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8192f1d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84f2b404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84f2b404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8192f1d4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8192f1d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8192f1d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8192f1d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84f2b40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84f2b40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84f2b404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e84f2b404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8192f1d4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8192f1d4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832f3f7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832f3f7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832f3f7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832f3f7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84f2b404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84f2b404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8192f1d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8192f1d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8192f1d4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8192f1d4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8423e3e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8423e3e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8423e3e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8423e3ee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8192f1d4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8192f1d4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7ab677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7ab677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8423e3e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8423e3e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8192f1d4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e8192f1d4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8423e3ee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8423e3ee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63508e7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63508e7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84f2b404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84f2b404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84f2b404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e84f2b404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84f2b404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84f2b404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8192f1d4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8192f1d4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8423e3ee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8423e3ee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8423e3ee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8423e3ee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84f2b40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84f2b40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8423e3ee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8423e3ee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8192f1d4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8192f1d4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63508e7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863508e7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63508e7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63508e7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63508e78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863508e78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63508e7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863508e7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e84f2b404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e84f2b404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84f2b404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84f2b404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8192f1d4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8192f1d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84f2b404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84f2b404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7ab6777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7ab6777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e84f2b404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e84f2b404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8192f1d4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8192f1d4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63508e78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63508e78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e8192f1d4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e8192f1d4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e8192f1d4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e8192f1d4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e8192f1d4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e8192f1d4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e84f2b404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e84f2b404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e8192f1d4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e8192f1d4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7ab6777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7ab6777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e7ab6777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e7ab6777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8275ca3a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8275ca3a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8192f1d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e8192f1d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8192f1d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8192f1d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55.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40.png"/><Relationship Id="rId6"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 Id="rId4" Type="http://schemas.openxmlformats.org/officeDocument/2006/relationships/image" Target="../media/image72.png"/><Relationship Id="rId5"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8.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2.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3.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2.pn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campusmvp.es/recursos/post/buenas-razones-para-aprender-sql.aspx?fbclid=IwAR0q8SBjeO0t--22uE8V6srR2u4fbjkmu3TWUxjmnqNLDQVJNsqWRRBbFI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71200" y="373200"/>
            <a:ext cx="8520600" cy="67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sz="3100"/>
              <a:t>Consultas a las Bases de Datos → SQL</a:t>
            </a:r>
            <a:endParaRPr sz="3100"/>
          </a:p>
        </p:txBody>
      </p:sp>
      <p:pic>
        <p:nvPicPr>
          <p:cNvPr id="87" name="Google Shape;87;p13"/>
          <p:cNvPicPr preferRelativeResize="0"/>
          <p:nvPr/>
        </p:nvPicPr>
        <p:blipFill>
          <a:blip r:embed="rId3">
            <a:alphaModFix/>
          </a:blip>
          <a:stretch>
            <a:fillRect/>
          </a:stretch>
        </p:blipFill>
        <p:spPr>
          <a:xfrm>
            <a:off x="108150" y="1639200"/>
            <a:ext cx="4210550" cy="2807025"/>
          </a:xfrm>
          <a:prstGeom prst="rect">
            <a:avLst/>
          </a:prstGeom>
          <a:noFill/>
          <a:ln>
            <a:noFill/>
          </a:ln>
        </p:spPr>
      </p:pic>
      <p:pic>
        <p:nvPicPr>
          <p:cNvPr id="88" name="Google Shape;88;p13"/>
          <p:cNvPicPr preferRelativeResize="0"/>
          <p:nvPr/>
        </p:nvPicPr>
        <p:blipFill>
          <a:blip r:embed="rId4">
            <a:alphaModFix/>
          </a:blip>
          <a:stretch>
            <a:fillRect/>
          </a:stretch>
        </p:blipFill>
        <p:spPr>
          <a:xfrm>
            <a:off x="4480100" y="1639200"/>
            <a:ext cx="4528700" cy="2807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7650" y="55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Historia del SQL</a:t>
            </a:r>
            <a:endParaRPr/>
          </a:p>
        </p:txBody>
      </p:sp>
      <p:sp>
        <p:nvSpPr>
          <p:cNvPr id="151" name="Google Shape;151;p22"/>
          <p:cNvSpPr txBox="1"/>
          <p:nvPr>
            <p:ph idx="1" type="body"/>
          </p:nvPr>
        </p:nvSpPr>
        <p:spPr>
          <a:xfrm>
            <a:off x="431975" y="1422450"/>
            <a:ext cx="6469200" cy="354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SQL tiene una historia que se remonta a la década de 1970. El concepto fundacional detrás de SQL es el de la base de datos relacional. Dr. Edgar F. "Ted" Codd de IBM es conocido como el padre de las bases de datos relacionales y ha jugado un papel crucial en el desarrollo de SQL. Inicialmente, SQL fue introducido como SEQUEL (Structured English Query Language) antes de que se renombrara a su nombre actual.</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Uno de los momentos más significativos en la historia de SQL fue cuando la American National Standards Institute (ANSI) lo estandarizó en 1986. Sin embargo, antes de esta estandarización, en 1979, Relational Software, Inc., que hoy conocemos como Oracle, introdujo la primera implementación comercialmente disponible de SQL.</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Desde esos primeros días, SQL ha crecido y evolucionado, manteniéndose como el lenguaje estándar para la gestión de bases de datos relacionales.</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152" name="Google Shape;152;p22"/>
          <p:cNvPicPr preferRelativeResize="0"/>
          <p:nvPr/>
        </p:nvPicPr>
        <p:blipFill>
          <a:blip r:embed="rId3">
            <a:alphaModFix/>
          </a:blip>
          <a:stretch>
            <a:fillRect/>
          </a:stretch>
        </p:blipFill>
        <p:spPr>
          <a:xfrm>
            <a:off x="7144500" y="1422445"/>
            <a:ext cx="1960875" cy="1316600"/>
          </a:xfrm>
          <a:prstGeom prst="rect">
            <a:avLst/>
          </a:prstGeom>
          <a:noFill/>
          <a:ln>
            <a:noFill/>
          </a:ln>
        </p:spPr>
      </p:pic>
      <p:pic>
        <p:nvPicPr>
          <p:cNvPr id="153" name="Google Shape;153;p22"/>
          <p:cNvPicPr preferRelativeResize="0"/>
          <p:nvPr/>
        </p:nvPicPr>
        <p:blipFill rotWithShape="1">
          <a:blip r:embed="rId4">
            <a:alphaModFix/>
          </a:blip>
          <a:srcRect b="0" l="17971" r="14185" t="5347"/>
          <a:stretch/>
        </p:blipFill>
        <p:spPr>
          <a:xfrm>
            <a:off x="7114625" y="3155674"/>
            <a:ext cx="1960875" cy="1538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3"/>
          <p:cNvPicPr preferRelativeResize="0"/>
          <p:nvPr/>
        </p:nvPicPr>
        <p:blipFill>
          <a:blip r:embed="rId3">
            <a:alphaModFix/>
          </a:blip>
          <a:stretch>
            <a:fillRect/>
          </a:stretch>
        </p:blipFill>
        <p:spPr>
          <a:xfrm>
            <a:off x="0" y="0"/>
            <a:ext cx="6172200" cy="5143500"/>
          </a:xfrm>
          <a:prstGeom prst="rect">
            <a:avLst/>
          </a:prstGeom>
          <a:noFill/>
          <a:ln>
            <a:noFill/>
          </a:ln>
        </p:spPr>
      </p:pic>
      <p:pic>
        <p:nvPicPr>
          <p:cNvPr id="161" name="Google Shape;161;p23"/>
          <p:cNvPicPr preferRelativeResize="0"/>
          <p:nvPr/>
        </p:nvPicPr>
        <p:blipFill>
          <a:blip r:embed="rId4">
            <a:alphaModFix/>
          </a:blip>
          <a:stretch>
            <a:fillRect/>
          </a:stretch>
        </p:blipFill>
        <p:spPr>
          <a:xfrm>
            <a:off x="6172200" y="0"/>
            <a:ext cx="297179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p:txBody>
      </p:sp>
      <p:sp>
        <p:nvSpPr>
          <p:cNvPr id="167" name="Google Shape;167;p24"/>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7650" y="523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Primera etapa: conección a una base de datos</a:t>
            </a:r>
            <a:endParaRPr/>
          </a:p>
        </p:txBody>
      </p:sp>
      <p:sp>
        <p:nvSpPr>
          <p:cNvPr id="173" name="Google Shape;173;p25"/>
          <p:cNvSpPr txBox="1"/>
          <p:nvPr>
            <p:ph idx="1" type="body"/>
          </p:nvPr>
        </p:nvSpPr>
        <p:spPr>
          <a:xfrm>
            <a:off x="729450" y="1579275"/>
            <a:ext cx="7688700" cy="33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Para acceder a una base de datos, el primer paso es establecer una conexión con el motor de la base de datos o el servidor donde se encuentra alojada la base de datos. Dependiendo de la herramienta o plataforma que esté utilizando, este proceso puede variar ligeramente, pero en general involucra:</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lang="es-419" sz="1200">
                <a:solidFill>
                  <a:srgbClr val="374151"/>
                </a:solidFill>
                <a:latin typeface="Roboto"/>
                <a:ea typeface="Roboto"/>
                <a:cs typeface="Roboto"/>
                <a:sym typeface="Roboto"/>
              </a:rPr>
              <a:t>1. Abrir un software o herramienta específica, como SQL Server Management Studio para SQL Server.</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lang="es-419" sz="1200">
                <a:solidFill>
                  <a:srgbClr val="374151"/>
                </a:solidFill>
                <a:latin typeface="Roboto"/>
                <a:ea typeface="Roboto"/>
                <a:cs typeface="Roboto"/>
                <a:sym typeface="Roboto"/>
              </a:rPr>
              <a:t>2. Proporcionar las credenciales necesarias, como nombre de usuario y contraseña.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lang="es-419" sz="1200">
                <a:solidFill>
                  <a:srgbClr val="374151"/>
                </a:solidFill>
                <a:latin typeface="Roboto"/>
                <a:ea typeface="Roboto"/>
                <a:cs typeface="Roboto"/>
                <a:sym typeface="Roboto"/>
              </a:rPr>
              <a:t>3. Especificar la dirección o nombre del servidor y, si es necesario, el nombre de la instancia o la base de datos específica a la que desea acceder.</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lang="es-419" sz="1200">
                <a:solidFill>
                  <a:srgbClr val="374151"/>
                </a:solidFill>
                <a:latin typeface="Roboto"/>
                <a:ea typeface="Roboto"/>
                <a:cs typeface="Roboto"/>
                <a:sym typeface="Roboto"/>
              </a:rPr>
              <a:t>4. Establecer la conexión, lo que le dará acceso a la base de datos y le permitirá realizar operaciones en ella.</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Es esencial garantizar que tenga los permisos adecuados para conectarse y que el servidor esté configurado para aceptar conexiones remotas si intenta acceder desde una ubicación diferente a donde está alojado el servidor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6"/>
          <p:cNvPicPr preferRelativeResize="0"/>
          <p:nvPr/>
        </p:nvPicPr>
        <p:blipFill>
          <a:blip r:embed="rId3">
            <a:alphaModFix/>
          </a:blip>
          <a:stretch>
            <a:fillRect/>
          </a:stretch>
        </p:blipFill>
        <p:spPr>
          <a:xfrm>
            <a:off x="-4" y="492175"/>
            <a:ext cx="4600676" cy="3034175"/>
          </a:xfrm>
          <a:prstGeom prst="rect">
            <a:avLst/>
          </a:prstGeom>
          <a:noFill/>
          <a:ln>
            <a:noFill/>
          </a:ln>
        </p:spPr>
      </p:pic>
      <p:pic>
        <p:nvPicPr>
          <p:cNvPr id="181" name="Google Shape;181;p26"/>
          <p:cNvPicPr preferRelativeResize="0"/>
          <p:nvPr/>
        </p:nvPicPr>
        <p:blipFill>
          <a:blip r:embed="rId4">
            <a:alphaModFix/>
          </a:blip>
          <a:stretch>
            <a:fillRect/>
          </a:stretch>
        </p:blipFill>
        <p:spPr>
          <a:xfrm>
            <a:off x="4667550" y="2673925"/>
            <a:ext cx="4476450" cy="246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7"/>
          <p:cNvPicPr preferRelativeResize="0"/>
          <p:nvPr/>
        </p:nvPicPr>
        <p:blipFill>
          <a:blip r:embed="rId3">
            <a:alphaModFix/>
          </a:blip>
          <a:stretch>
            <a:fillRect/>
          </a:stretch>
        </p:blipFill>
        <p:spPr>
          <a:xfrm>
            <a:off x="685800" y="0"/>
            <a:ext cx="798706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p:txBody>
      </p:sp>
      <p:sp>
        <p:nvSpPr>
          <p:cNvPr id="194" name="Google Shape;194;p28"/>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675350" y="572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estructura base: consulta.</a:t>
            </a:r>
            <a:endParaRPr/>
          </a:p>
        </p:txBody>
      </p:sp>
      <p:sp>
        <p:nvSpPr>
          <p:cNvPr id="200" name="Google Shape;200;p29"/>
          <p:cNvSpPr txBox="1"/>
          <p:nvPr>
            <p:ph idx="1" type="body"/>
          </p:nvPr>
        </p:nvSpPr>
        <p:spPr>
          <a:xfrm>
            <a:off x="727650" y="1568475"/>
            <a:ext cx="5340600" cy="3412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La estructura base de una consulta SQL, </a:t>
            </a:r>
            <a:r>
              <a:rPr b="1" lang="es-419" sz="1200">
                <a:solidFill>
                  <a:srgbClr val="374151"/>
                </a:solidFill>
                <a:latin typeface="Roboto"/>
                <a:ea typeface="Roboto"/>
                <a:cs typeface="Roboto"/>
                <a:sym typeface="Roboto"/>
              </a:rPr>
              <a:t>especialmente cuando se refiere a la consulta de datos</a:t>
            </a:r>
            <a:r>
              <a:rPr lang="es-419" sz="1200">
                <a:solidFill>
                  <a:srgbClr val="374151"/>
                </a:solidFill>
                <a:latin typeface="Roboto"/>
                <a:ea typeface="Roboto"/>
                <a:cs typeface="Roboto"/>
                <a:sym typeface="Roboto"/>
              </a:rPr>
              <a:t>, se centra en la instrucción </a:t>
            </a:r>
            <a:r>
              <a:rPr lang="es-419" sz="950">
                <a:solidFill>
                  <a:srgbClr val="188038"/>
                </a:solidFill>
                <a:latin typeface="Courier New"/>
                <a:ea typeface="Courier New"/>
                <a:cs typeface="Courier New"/>
                <a:sym typeface="Courier New"/>
              </a:rPr>
              <a:t>SELECT.</a:t>
            </a:r>
            <a:br>
              <a:rPr lang="es-419" sz="950">
                <a:solidFill>
                  <a:srgbClr val="188038"/>
                </a:solidFill>
                <a:latin typeface="Courier New"/>
                <a:ea typeface="Courier New"/>
                <a:cs typeface="Courier New"/>
                <a:sym typeface="Courier New"/>
              </a:rPr>
            </a:br>
            <a:br>
              <a:rPr lang="es-419" sz="950">
                <a:solidFill>
                  <a:srgbClr val="188038"/>
                </a:solidFill>
                <a:latin typeface="Courier New"/>
                <a:ea typeface="Courier New"/>
                <a:cs typeface="Courier New"/>
                <a:sym typeface="Courier New"/>
              </a:rPr>
            </a:br>
            <a:r>
              <a:rPr lang="es-419" sz="1200">
                <a:solidFill>
                  <a:srgbClr val="374151"/>
                </a:solidFill>
                <a:latin typeface="Roboto"/>
                <a:ea typeface="Roboto"/>
                <a:cs typeface="Roboto"/>
                <a:sym typeface="Roboto"/>
              </a:rPr>
              <a:t>Tener en cuenta que vamos a recopilar datos, y todo se inicia con la selección de los datos.</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La estructura base del SQL es código, que ejecuta en el siguiente orden:</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SELECT</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FROM    —&gt; JOIN</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WHERE</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GROUP BY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HAVING</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ORDER BY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LIMIT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No todos los elementos son obligatorios, dependerá de lo que se quiere capturar como información.</a:t>
            </a:r>
            <a:endParaRPr sz="1200">
              <a:solidFill>
                <a:srgbClr val="374151"/>
              </a:solidFill>
              <a:latin typeface="Roboto"/>
              <a:ea typeface="Roboto"/>
              <a:cs typeface="Roboto"/>
              <a:sym typeface="Roboto"/>
            </a:endParaRPr>
          </a:p>
        </p:txBody>
      </p:sp>
      <p:pic>
        <p:nvPicPr>
          <p:cNvPr id="201" name="Google Shape;201;p29"/>
          <p:cNvPicPr preferRelativeResize="0"/>
          <p:nvPr/>
        </p:nvPicPr>
        <p:blipFill>
          <a:blip r:embed="rId3">
            <a:alphaModFix/>
          </a:blip>
          <a:stretch>
            <a:fillRect/>
          </a:stretch>
        </p:blipFill>
        <p:spPr>
          <a:xfrm>
            <a:off x="7388025" y="3391150"/>
            <a:ext cx="1463926" cy="1392826"/>
          </a:xfrm>
          <a:prstGeom prst="rect">
            <a:avLst/>
          </a:prstGeom>
          <a:noFill/>
          <a:ln>
            <a:noFill/>
          </a:ln>
        </p:spPr>
      </p:pic>
      <p:pic>
        <p:nvPicPr>
          <p:cNvPr id="202" name="Google Shape;202;p29"/>
          <p:cNvPicPr preferRelativeResize="0"/>
          <p:nvPr/>
        </p:nvPicPr>
        <p:blipFill>
          <a:blip r:embed="rId4">
            <a:alphaModFix/>
          </a:blip>
          <a:stretch>
            <a:fillRect/>
          </a:stretch>
        </p:blipFill>
        <p:spPr>
          <a:xfrm>
            <a:off x="6307175" y="805575"/>
            <a:ext cx="2609467" cy="197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1" type="body"/>
          </p:nvPr>
        </p:nvSpPr>
        <p:spPr>
          <a:xfrm>
            <a:off x="727650" y="1441200"/>
            <a:ext cx="8007000" cy="362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elementos fundamentales que forman una consulta SQL:</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SELECT</a:t>
            </a:r>
            <a:r>
              <a:rPr lang="es-419" sz="1200">
                <a:solidFill>
                  <a:srgbClr val="374151"/>
                </a:solidFill>
                <a:latin typeface="Roboto"/>
                <a:ea typeface="Roboto"/>
                <a:cs typeface="Roboto"/>
                <a:sym typeface="Roboto"/>
              </a:rPr>
              <a:t>: Especifica las columnas que se desean recuperar en la consulta.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FROM —&gt; JOIN</a:t>
            </a:r>
            <a:r>
              <a:rPr lang="es-419" sz="1200">
                <a:solidFill>
                  <a:srgbClr val="374151"/>
                </a:solidFill>
                <a:latin typeface="Roboto"/>
                <a:ea typeface="Roboto"/>
                <a:cs typeface="Roboto"/>
                <a:sym typeface="Roboto"/>
              </a:rPr>
              <a:t>: Indica la tabla o las tablas de las cuales se van a extraer los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WHERE</a:t>
            </a:r>
            <a:r>
              <a:rPr lang="es-419" sz="1200">
                <a:solidFill>
                  <a:srgbClr val="374151"/>
                </a:solidFill>
                <a:latin typeface="Roboto"/>
                <a:ea typeface="Roboto"/>
                <a:cs typeface="Roboto"/>
                <a:sym typeface="Roboto"/>
              </a:rPr>
              <a:t>: Establece las condiciones que deben cumplir los registros para ser incluidos en el resultado. No es obligatorio, pero se utiliza para filtrar registros.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GROUP BY</a:t>
            </a:r>
            <a:r>
              <a:rPr lang="es-419" sz="1200">
                <a:solidFill>
                  <a:srgbClr val="374151"/>
                </a:solidFill>
                <a:latin typeface="Roboto"/>
                <a:ea typeface="Roboto"/>
                <a:cs typeface="Roboto"/>
                <a:sym typeface="Roboto"/>
              </a:rPr>
              <a:t>: Agrupa los resultados por una o más columnas, generalmente utilizado con funciones agregadas (como SUM, COUNT, etc.).</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HAVING</a:t>
            </a:r>
            <a:r>
              <a:rPr lang="es-419" sz="1200">
                <a:solidFill>
                  <a:srgbClr val="374151"/>
                </a:solidFill>
                <a:latin typeface="Roboto"/>
                <a:ea typeface="Roboto"/>
                <a:cs typeface="Roboto"/>
                <a:sym typeface="Roboto"/>
              </a:rPr>
              <a:t>: Se emplea para filtrar los resultados después de un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ORDER BY</a:t>
            </a:r>
            <a:r>
              <a:rPr lang="es-419" sz="1200">
                <a:solidFill>
                  <a:srgbClr val="374151"/>
                </a:solidFill>
                <a:latin typeface="Roboto"/>
                <a:ea typeface="Roboto"/>
                <a:cs typeface="Roboto"/>
                <a:sym typeface="Roboto"/>
              </a:rPr>
              <a:t>: Ordena los resultados según una o más columnas en orden ascendente o descendente.</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JOIN</a:t>
            </a:r>
            <a:r>
              <a:rPr lang="es-419" sz="1200">
                <a:solidFill>
                  <a:srgbClr val="374151"/>
                </a:solidFill>
                <a:latin typeface="Roboto"/>
                <a:ea typeface="Roboto"/>
                <a:cs typeface="Roboto"/>
                <a:sym typeface="Roboto"/>
              </a:rPr>
              <a:t>: Se usa para combinar filas de dos o más tablas según una columna relacionada entre ellas.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LIMIT</a:t>
            </a:r>
            <a:r>
              <a:rPr lang="es-419" sz="1200">
                <a:solidFill>
                  <a:srgbClr val="374151"/>
                </a:solidFill>
                <a:latin typeface="Roboto"/>
                <a:ea typeface="Roboto"/>
                <a:cs typeface="Roboto"/>
                <a:sym typeface="Roboto"/>
              </a:rPr>
              <a:t>: Limita el número de resultados a retornar, útil para paginación.</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Aunque estos son los elementos más comunes y fundamentales de una consulta SQL, existen muchos otros componentes y cláusulas que se pueden agregar para consultas más complejas y específicas.</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rPr lang="es-419"/>
              <a:t>Este debería ser el orden a la hora de plantear la consulta de extracción de bases de datos en SQL</a:t>
            </a:r>
            <a:endParaRPr/>
          </a:p>
        </p:txBody>
      </p:sp>
      <p:sp>
        <p:nvSpPr>
          <p:cNvPr id="208" name="Google Shape;208;p30"/>
          <p:cNvSpPr txBox="1"/>
          <p:nvPr>
            <p:ph type="title"/>
          </p:nvPr>
        </p:nvSpPr>
        <p:spPr>
          <a:xfrm>
            <a:off x="675350" y="572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La estructura base: consulta.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4" name="Google Shape;214;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1"/>
          <p:cNvPicPr preferRelativeResize="0"/>
          <p:nvPr/>
        </p:nvPicPr>
        <p:blipFill>
          <a:blip r:embed="rId3">
            <a:alphaModFix/>
          </a:blip>
          <a:stretch>
            <a:fillRect/>
          </a:stretch>
        </p:blipFill>
        <p:spPr>
          <a:xfrm>
            <a:off x="-10" y="0"/>
            <a:ext cx="4706571" cy="5143500"/>
          </a:xfrm>
          <a:prstGeom prst="rect">
            <a:avLst/>
          </a:prstGeom>
          <a:noFill/>
          <a:ln>
            <a:noFill/>
          </a:ln>
        </p:spPr>
      </p:pic>
      <p:pic>
        <p:nvPicPr>
          <p:cNvPr id="216" name="Google Shape;216;p31"/>
          <p:cNvPicPr preferRelativeResize="0"/>
          <p:nvPr/>
        </p:nvPicPr>
        <p:blipFill>
          <a:blip r:embed="rId4">
            <a:alphaModFix/>
          </a:blip>
          <a:stretch>
            <a:fillRect/>
          </a:stretch>
        </p:blipFill>
        <p:spPr>
          <a:xfrm>
            <a:off x="4706550" y="0"/>
            <a:ext cx="443745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Comando adicionales en 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lenguajes aparte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NoSQL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SQL en soluciones de Big Data y la nube</a:t>
            </a:r>
            <a:endParaRPr sz="1600">
              <a:solidFill>
                <a:schemeClr val="accent1"/>
              </a:solidFill>
              <a:latin typeface="Lato"/>
              <a:ea typeface="Lato"/>
              <a:cs typeface="Lato"/>
              <a:sym typeface="Lato"/>
            </a:endParaRPr>
          </a:p>
        </p:txBody>
      </p:sp>
      <p:sp>
        <p:nvSpPr>
          <p:cNvPr id="94" name="Google Shape;94;p14"/>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2"/>
          <p:cNvPicPr preferRelativeResize="0"/>
          <p:nvPr/>
        </p:nvPicPr>
        <p:blipFill>
          <a:blip r:embed="rId3">
            <a:alphaModFix/>
          </a:blip>
          <a:stretch>
            <a:fillRect/>
          </a:stretch>
        </p:blipFill>
        <p:spPr>
          <a:xfrm>
            <a:off x="2366925" y="0"/>
            <a:ext cx="441015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729450" y="1633375"/>
            <a:ext cx="7688700" cy="3218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Su propósito principal es seleccionar datos de una base de datos. Específicamente, esta instrucción permite:</a:t>
            </a:r>
            <a:endParaRPr sz="1200">
              <a:solidFill>
                <a:srgbClr val="374151"/>
              </a:solidFill>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Recuperar uno o más campos de una o varias tablas.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Determinar qué datos exactos se quieren mostrar en los resultados de la consulta.</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s-419" sz="1200">
                <a:solidFill>
                  <a:srgbClr val="374151"/>
                </a:solidFill>
                <a:latin typeface="Roboto"/>
                <a:ea typeface="Roboto"/>
                <a:cs typeface="Roboto"/>
                <a:sym typeface="Roboto"/>
              </a:rPr>
              <a:t>Es la piedra angular para la mayoría de las consultas de SQL, ya que especifica qué columnas de la tabla se desean retornar en el conjunto de resultados.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Por ejemplo, si se tiene una tabla llamada "Clientes" y se desea obtener los nombres y las ciudades de todos los clientes, la consulta sería: </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050">
                <a:solidFill>
                  <a:schemeClr val="lt1"/>
                </a:solidFill>
                <a:highlight>
                  <a:srgbClr val="000000"/>
                </a:highlight>
                <a:latin typeface="Courier New"/>
                <a:ea typeface="Courier New"/>
                <a:cs typeface="Courier New"/>
                <a:sym typeface="Courier New"/>
              </a:rPr>
              <a:t>SELECT NombreCliente, Ciudad FROM Clientes;</a:t>
            </a:r>
            <a:r>
              <a:rPr lang="es-419" sz="1200">
                <a:solidFill>
                  <a:schemeClr val="lt1"/>
                </a:solidFill>
                <a:highlight>
                  <a:srgbClr val="000000"/>
                </a:highlight>
                <a:latin typeface="Roboto"/>
                <a:ea typeface="Roboto"/>
                <a:cs typeface="Roboto"/>
                <a:sym typeface="Roboto"/>
              </a:rPr>
              <a:t>.</a:t>
            </a:r>
            <a:endParaRPr sz="1200">
              <a:solidFill>
                <a:schemeClr val="lt1"/>
              </a:solidFill>
              <a:highlight>
                <a:srgbClr val="000000"/>
              </a:highlight>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resumen, el rol del </a:t>
            </a:r>
            <a:r>
              <a:rPr lang="es-419" sz="1050">
                <a:solidFill>
                  <a:srgbClr val="374151"/>
                </a:solidFill>
                <a:latin typeface="Courier New"/>
                <a:ea typeface="Courier New"/>
                <a:cs typeface="Courier New"/>
                <a:sym typeface="Courier New"/>
              </a:rPr>
              <a:t>SELECT</a:t>
            </a:r>
            <a:r>
              <a:rPr lang="es-419" sz="1200">
                <a:solidFill>
                  <a:srgbClr val="374151"/>
                </a:solidFill>
                <a:latin typeface="Roboto"/>
                <a:ea typeface="Roboto"/>
                <a:cs typeface="Roboto"/>
                <a:sym typeface="Roboto"/>
              </a:rPr>
              <a:t> es especificar y recuperar datos de la base de datos de acuerdo a los criterios definidos por el usuario.</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sp>
        <p:nvSpPr>
          <p:cNvPr id="229" name="Google Shape;229;p33"/>
          <p:cNvSpPr txBox="1"/>
          <p:nvPr>
            <p:ph type="title"/>
          </p:nvPr>
        </p:nvSpPr>
        <p:spPr>
          <a:xfrm>
            <a:off x="7276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SELECT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idx="1" type="body"/>
          </p:nvPr>
        </p:nvSpPr>
        <p:spPr>
          <a:xfrm>
            <a:off x="729450" y="1481925"/>
            <a:ext cx="7688700" cy="3537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sz="1200">
                <a:solidFill>
                  <a:srgbClr val="000000"/>
                </a:solidFill>
                <a:latin typeface="Roboto"/>
                <a:ea typeface="Roboto"/>
                <a:cs typeface="Roboto"/>
                <a:sym typeface="Roboto"/>
              </a:rPr>
              <a:t>Seleccionar todas las columnas de una tabla</a:t>
            </a:r>
            <a:r>
              <a:rPr lang="es-419" sz="1200">
                <a:solidFill>
                  <a:srgbClr val="374151"/>
                </a:solidFill>
                <a:latin typeface="Roboto"/>
                <a:ea typeface="Roboto"/>
                <a:cs typeface="Roboto"/>
                <a:sym typeface="Roboto"/>
              </a:rPr>
              <a:t>: Imagina que tienes una tabla llamada </a:t>
            </a:r>
            <a:r>
              <a:rPr lang="es-419" sz="950">
                <a:solidFill>
                  <a:srgbClr val="188038"/>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Si quieres recuperar todos los registros y todas las columnas de esa tabla, usarías: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latin typeface="Roboto"/>
                <a:ea typeface="Roboto"/>
                <a:cs typeface="Roboto"/>
                <a:sym typeface="Roboto"/>
              </a:rPr>
              <a:t>Seleccionar columnas específicas de una tabla</a:t>
            </a:r>
            <a:r>
              <a:rPr lang="es-419" sz="1200">
                <a:solidFill>
                  <a:srgbClr val="374151"/>
                </a:solidFill>
                <a:latin typeface="Roboto"/>
                <a:ea typeface="Roboto"/>
                <a:cs typeface="Roboto"/>
                <a:sym typeface="Roboto"/>
              </a:rPr>
              <a:t>: Supongamos que de la tabla </a:t>
            </a:r>
            <a:r>
              <a:rPr lang="es-419" sz="950">
                <a:solidFill>
                  <a:srgbClr val="188038"/>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sólo quieres recuperar los nombres y apellidos de los empleados. En este caso, especificarías esas columnas en tu consulta:</a:t>
            </a:r>
            <a:endParaRPr sz="1200">
              <a:solidFill>
                <a:srgbClr val="374151"/>
              </a:solidFill>
              <a:latin typeface="Roboto"/>
              <a:ea typeface="Roboto"/>
              <a:cs typeface="Roboto"/>
              <a:sym typeface="Roboto"/>
            </a:endParaRPr>
          </a:p>
        </p:txBody>
      </p:sp>
      <p:sp>
        <p:nvSpPr>
          <p:cNvPr id="235" name="Google Shape;235;p34"/>
          <p:cNvSpPr txBox="1"/>
          <p:nvPr>
            <p:ph type="title"/>
          </p:nvPr>
        </p:nvSpPr>
        <p:spPr>
          <a:xfrm>
            <a:off x="7276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SELECT</a:t>
            </a:r>
            <a:endParaRPr/>
          </a:p>
        </p:txBody>
      </p:sp>
      <p:pic>
        <p:nvPicPr>
          <p:cNvPr id="236" name="Google Shape;236;p34"/>
          <p:cNvPicPr preferRelativeResize="0"/>
          <p:nvPr/>
        </p:nvPicPr>
        <p:blipFill>
          <a:blip r:embed="rId3">
            <a:alphaModFix/>
          </a:blip>
          <a:stretch>
            <a:fillRect/>
          </a:stretch>
        </p:blipFill>
        <p:spPr>
          <a:xfrm>
            <a:off x="1315225" y="2161350"/>
            <a:ext cx="2305050" cy="476250"/>
          </a:xfrm>
          <a:prstGeom prst="rect">
            <a:avLst/>
          </a:prstGeom>
          <a:noFill/>
          <a:ln>
            <a:noFill/>
          </a:ln>
        </p:spPr>
      </p:pic>
      <p:pic>
        <p:nvPicPr>
          <p:cNvPr id="237" name="Google Shape;237;p34"/>
          <p:cNvPicPr preferRelativeResize="0"/>
          <p:nvPr/>
        </p:nvPicPr>
        <p:blipFill>
          <a:blip r:embed="rId4">
            <a:alphaModFix/>
          </a:blip>
          <a:stretch>
            <a:fillRect/>
          </a:stretch>
        </p:blipFill>
        <p:spPr>
          <a:xfrm>
            <a:off x="1315225" y="3673350"/>
            <a:ext cx="3842739" cy="53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7276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FROM</a:t>
            </a:r>
            <a:endParaRPr/>
          </a:p>
        </p:txBody>
      </p:sp>
      <p:sp>
        <p:nvSpPr>
          <p:cNvPr id="243" name="Google Shape;243;p35"/>
          <p:cNvSpPr txBox="1"/>
          <p:nvPr>
            <p:ph idx="1" type="body"/>
          </p:nvPr>
        </p:nvSpPr>
        <p:spPr>
          <a:xfrm>
            <a:off x="727650" y="1467725"/>
            <a:ext cx="7688700" cy="3513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Especifica de qué tabla o tablas se extraerán los datos para la consulta. En otras palabras, la cláusula </a:t>
            </a:r>
            <a:r>
              <a:rPr lang="es-419" sz="1050">
                <a:solidFill>
                  <a:srgbClr val="374151"/>
                </a:solidFill>
                <a:latin typeface="Courier New"/>
                <a:ea typeface="Courier New"/>
                <a:cs typeface="Courier New"/>
                <a:sym typeface="Courier New"/>
              </a:rPr>
              <a:t>FROM</a:t>
            </a:r>
            <a:r>
              <a:rPr lang="es-419" sz="1200">
                <a:solidFill>
                  <a:srgbClr val="374151"/>
                </a:solidFill>
                <a:latin typeface="Roboto"/>
                <a:ea typeface="Roboto"/>
                <a:cs typeface="Roboto"/>
                <a:sym typeface="Roboto"/>
              </a:rPr>
              <a:t> define la fuente de datos o la ubicación desde donde se recuperarán los registros.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Cuando ejecutamos una consulta SQL, especialmente una consulta </a:t>
            </a:r>
            <a:r>
              <a:rPr lang="es-419" sz="1050">
                <a:solidFill>
                  <a:srgbClr val="374151"/>
                </a:solidFill>
                <a:latin typeface="Courier New"/>
                <a:ea typeface="Courier New"/>
                <a:cs typeface="Courier New"/>
                <a:sym typeface="Courier New"/>
              </a:rPr>
              <a:t>SELECT</a:t>
            </a:r>
            <a:r>
              <a:rPr lang="es-419" sz="1200">
                <a:solidFill>
                  <a:srgbClr val="374151"/>
                </a:solidFill>
                <a:latin typeface="Roboto"/>
                <a:ea typeface="Roboto"/>
                <a:cs typeface="Roboto"/>
                <a:sym typeface="Roboto"/>
              </a:rPr>
              <a:t>, la cláusula </a:t>
            </a:r>
            <a:r>
              <a:rPr lang="es-419" sz="1050">
                <a:solidFill>
                  <a:srgbClr val="374151"/>
                </a:solidFill>
                <a:latin typeface="Courier New"/>
                <a:ea typeface="Courier New"/>
                <a:cs typeface="Courier New"/>
                <a:sym typeface="Courier New"/>
              </a:rPr>
              <a:t>FROM</a:t>
            </a:r>
            <a:r>
              <a:rPr lang="es-419" sz="1200">
                <a:solidFill>
                  <a:srgbClr val="374151"/>
                </a:solidFill>
                <a:latin typeface="Roboto"/>
                <a:ea typeface="Roboto"/>
                <a:cs typeface="Roboto"/>
                <a:sym typeface="Roboto"/>
              </a:rPr>
              <a:t> nos dice desde qué tabla(s) se deben tomar las columnas y registros especificados. Es posible hacer referencia a múltiples tablas en la cláusula </a:t>
            </a:r>
            <a:r>
              <a:rPr lang="es-419" sz="1050">
                <a:solidFill>
                  <a:srgbClr val="374151"/>
                </a:solidFill>
                <a:latin typeface="Courier New"/>
                <a:ea typeface="Courier New"/>
                <a:cs typeface="Courier New"/>
                <a:sym typeface="Courier New"/>
              </a:rPr>
              <a:t>FROM</a:t>
            </a:r>
            <a:r>
              <a:rPr lang="es-419" sz="1200">
                <a:solidFill>
                  <a:srgbClr val="374151"/>
                </a:solidFill>
                <a:latin typeface="Roboto"/>
                <a:ea typeface="Roboto"/>
                <a:cs typeface="Roboto"/>
                <a:sym typeface="Roboto"/>
              </a:rPr>
              <a:t>, lo que es útil para operaciones como uniones entre tablas.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Por ejemplo, si tenemos una tabla llamada </a:t>
            </a:r>
            <a:r>
              <a:rPr lang="es-419" sz="1050">
                <a:solidFill>
                  <a:srgbClr val="374151"/>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y queremos obtener todos los nombres de los empleados, la consulta sería: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050">
                <a:solidFill>
                  <a:srgbClr val="2E95D3"/>
                </a:solidFill>
                <a:highlight>
                  <a:srgbClr val="000000"/>
                </a:highlight>
                <a:latin typeface="Courier New"/>
                <a:ea typeface="Courier New"/>
                <a:cs typeface="Courier New"/>
                <a:sym typeface="Courier New"/>
              </a:rPr>
              <a:t>SELECT</a:t>
            </a:r>
            <a:r>
              <a:rPr lang="es-419" sz="1050">
                <a:solidFill>
                  <a:srgbClr val="FFFFFF"/>
                </a:solidFill>
                <a:highlight>
                  <a:srgbClr val="000000"/>
                </a:highlight>
                <a:latin typeface="Courier New"/>
                <a:ea typeface="Courier New"/>
                <a:cs typeface="Courier New"/>
                <a:sym typeface="Courier New"/>
              </a:rPr>
              <a:t> nombre </a:t>
            </a:r>
            <a:r>
              <a:rPr lang="es-419" sz="1050">
                <a:solidFill>
                  <a:srgbClr val="2E95D3"/>
                </a:solidFill>
                <a:highlight>
                  <a:srgbClr val="000000"/>
                </a:highlight>
                <a:latin typeface="Courier New"/>
                <a:ea typeface="Courier New"/>
                <a:cs typeface="Courier New"/>
                <a:sym typeface="Courier New"/>
              </a:rPr>
              <a:t>FROM</a:t>
            </a:r>
            <a:r>
              <a:rPr lang="es-419" sz="1050">
                <a:solidFill>
                  <a:srgbClr val="FFFFFF"/>
                </a:solidFill>
                <a:highlight>
                  <a:srgbClr val="000000"/>
                </a:highlight>
                <a:latin typeface="Courier New"/>
                <a:ea typeface="Courier New"/>
                <a:cs typeface="Courier New"/>
                <a:sym typeface="Courier New"/>
              </a:rPr>
              <a:t> empleados;</a:t>
            </a:r>
            <a:endParaRPr sz="1050">
              <a:solidFill>
                <a:srgbClr val="FFFFFF"/>
              </a:solidFill>
              <a:highlight>
                <a:srgbClr val="000000"/>
              </a:highlight>
              <a:latin typeface="Courier New"/>
              <a:ea typeface="Courier New"/>
              <a:cs typeface="Courier New"/>
              <a:sym typeface="Courier New"/>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Aquí, </a:t>
            </a:r>
            <a:r>
              <a:rPr lang="es-419" sz="1050">
                <a:solidFill>
                  <a:srgbClr val="374151"/>
                </a:solidFill>
                <a:latin typeface="Courier New"/>
                <a:ea typeface="Courier New"/>
                <a:cs typeface="Courier New"/>
                <a:sym typeface="Courier New"/>
              </a:rPr>
              <a:t>FROM empleados</a:t>
            </a:r>
            <a:r>
              <a:rPr lang="es-419" sz="1200">
                <a:solidFill>
                  <a:srgbClr val="374151"/>
                </a:solidFill>
                <a:latin typeface="Roboto"/>
                <a:ea typeface="Roboto"/>
                <a:cs typeface="Roboto"/>
                <a:sym typeface="Roboto"/>
              </a:rPr>
              <a:t> indica que la consulta debe buscar en la tabla </a:t>
            </a:r>
            <a:r>
              <a:rPr lang="es-419" sz="1050">
                <a:solidFill>
                  <a:srgbClr val="374151"/>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para obtener los datos del campo </a:t>
            </a:r>
            <a:r>
              <a:rPr lang="es-419" sz="1050">
                <a:solidFill>
                  <a:srgbClr val="374151"/>
                </a:solidFill>
                <a:latin typeface="Courier New"/>
                <a:ea typeface="Courier New"/>
                <a:cs typeface="Courier New"/>
                <a:sym typeface="Courier New"/>
              </a:rPr>
              <a:t>nombre</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resumen, la cláusula </a:t>
            </a:r>
            <a:r>
              <a:rPr lang="es-419" sz="1050">
                <a:solidFill>
                  <a:srgbClr val="374151"/>
                </a:solidFill>
                <a:latin typeface="Courier New"/>
                <a:ea typeface="Courier New"/>
                <a:cs typeface="Courier New"/>
                <a:sym typeface="Courier New"/>
              </a:rPr>
              <a:t>FROM</a:t>
            </a:r>
            <a:r>
              <a:rPr lang="es-419" sz="1200">
                <a:solidFill>
                  <a:srgbClr val="374151"/>
                </a:solidFill>
                <a:latin typeface="Roboto"/>
                <a:ea typeface="Roboto"/>
                <a:cs typeface="Roboto"/>
                <a:sym typeface="Roboto"/>
              </a:rPr>
              <a:t> es fundamental en las consultas SQL porque define la(s) tabla(s) que será(n) consultada(s).</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sz="105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idx="1" type="body"/>
          </p:nvPr>
        </p:nvSpPr>
        <p:spPr>
          <a:xfrm>
            <a:off x="729450" y="1433250"/>
            <a:ext cx="7688700" cy="353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sz="1200">
                <a:solidFill>
                  <a:srgbClr val="000000"/>
                </a:solidFill>
                <a:latin typeface="Roboto"/>
                <a:ea typeface="Roboto"/>
                <a:cs typeface="Roboto"/>
                <a:sym typeface="Roboto"/>
              </a:rPr>
              <a:t>Seleccionar todas las columnas de una tabla</a:t>
            </a:r>
            <a:r>
              <a:rPr lang="es-419" sz="1200">
                <a:solidFill>
                  <a:srgbClr val="374151"/>
                </a:solidFill>
                <a:latin typeface="Roboto"/>
                <a:ea typeface="Roboto"/>
                <a:cs typeface="Roboto"/>
                <a:sym typeface="Roboto"/>
              </a:rPr>
              <a:t>: Supongamos que tienes una tabla llamada </a:t>
            </a:r>
            <a:r>
              <a:rPr lang="es-419" sz="950">
                <a:solidFill>
                  <a:srgbClr val="188038"/>
                </a:solidFill>
                <a:latin typeface="Courier New"/>
                <a:ea typeface="Courier New"/>
                <a:cs typeface="Courier New"/>
                <a:sym typeface="Courier New"/>
              </a:rPr>
              <a:t>Clientes</a:t>
            </a:r>
            <a:r>
              <a:rPr lang="es-419" sz="1200">
                <a:solidFill>
                  <a:srgbClr val="374151"/>
                </a:solidFill>
                <a:latin typeface="Roboto"/>
                <a:ea typeface="Roboto"/>
                <a:cs typeface="Roboto"/>
                <a:sym typeface="Roboto"/>
              </a:rPr>
              <a:t>. Si quieres recuperar todos los registros y columnas de esa tabla, usarías: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latin typeface="Roboto"/>
                <a:ea typeface="Roboto"/>
                <a:cs typeface="Roboto"/>
                <a:sym typeface="Roboto"/>
              </a:rPr>
              <a:t>Unir dos tablas</a:t>
            </a:r>
            <a:r>
              <a:rPr lang="es-419" sz="1200">
                <a:solidFill>
                  <a:srgbClr val="374151"/>
                </a:solidFill>
                <a:latin typeface="Roboto"/>
                <a:ea typeface="Roboto"/>
                <a:cs typeface="Roboto"/>
                <a:sym typeface="Roboto"/>
              </a:rPr>
              <a:t>: Imagina que tienes dos tablas: </a:t>
            </a:r>
            <a:r>
              <a:rPr lang="es-419" sz="950">
                <a:solidFill>
                  <a:srgbClr val="188038"/>
                </a:solidFill>
                <a:latin typeface="Courier New"/>
                <a:ea typeface="Courier New"/>
                <a:cs typeface="Courier New"/>
                <a:sym typeface="Courier New"/>
              </a:rPr>
              <a:t>Pedidos</a:t>
            </a:r>
            <a:r>
              <a:rPr lang="es-419" sz="1200">
                <a:solidFill>
                  <a:srgbClr val="374151"/>
                </a:solidFill>
                <a:latin typeface="Roboto"/>
                <a:ea typeface="Roboto"/>
                <a:cs typeface="Roboto"/>
                <a:sym typeface="Roboto"/>
              </a:rPr>
              <a:t> y </a:t>
            </a:r>
            <a:r>
              <a:rPr lang="es-419" sz="950">
                <a:solidFill>
                  <a:srgbClr val="188038"/>
                </a:solidFill>
                <a:latin typeface="Courier New"/>
                <a:ea typeface="Courier New"/>
                <a:cs typeface="Courier New"/>
                <a:sym typeface="Courier New"/>
              </a:rPr>
              <a:t>Productos</a:t>
            </a:r>
            <a:r>
              <a:rPr lang="es-419" sz="1200">
                <a:solidFill>
                  <a:srgbClr val="374151"/>
                </a:solidFill>
                <a:latin typeface="Roboto"/>
                <a:ea typeface="Roboto"/>
                <a:cs typeface="Roboto"/>
                <a:sym typeface="Roboto"/>
              </a:rPr>
              <a:t>. Si deseas obtener información de ambas tablas relacionada por un campo común (por ejemplo, </a:t>
            </a:r>
            <a:r>
              <a:rPr lang="es-419" sz="950">
                <a:solidFill>
                  <a:srgbClr val="188038"/>
                </a:solidFill>
                <a:latin typeface="Courier New"/>
                <a:ea typeface="Courier New"/>
                <a:cs typeface="Courier New"/>
                <a:sym typeface="Courier New"/>
              </a:rPr>
              <a:t>ID_Producto</a:t>
            </a:r>
            <a:r>
              <a:rPr lang="es-419" sz="1200">
                <a:solidFill>
                  <a:srgbClr val="374151"/>
                </a:solidFill>
                <a:latin typeface="Roboto"/>
                <a:ea typeface="Roboto"/>
                <a:cs typeface="Roboto"/>
                <a:sym typeface="Roboto"/>
              </a:rPr>
              <a:t>), podrías usar la cláusula </a:t>
            </a:r>
            <a:r>
              <a:rPr lang="es-419" sz="950">
                <a:solidFill>
                  <a:srgbClr val="188038"/>
                </a:solidFill>
                <a:latin typeface="Courier New"/>
                <a:ea typeface="Courier New"/>
                <a:cs typeface="Courier New"/>
                <a:sym typeface="Courier New"/>
              </a:rPr>
              <a:t>FROM</a:t>
            </a:r>
            <a:r>
              <a:rPr lang="es-419" sz="1200">
                <a:solidFill>
                  <a:srgbClr val="374151"/>
                </a:solidFill>
                <a:latin typeface="Roboto"/>
                <a:ea typeface="Roboto"/>
                <a:cs typeface="Roboto"/>
                <a:sym typeface="Roboto"/>
              </a:rPr>
              <a:t> junto con </a:t>
            </a:r>
            <a:r>
              <a:rPr lang="es-419" sz="950">
                <a:solidFill>
                  <a:srgbClr val="188038"/>
                </a:solidFill>
                <a:latin typeface="Courier New"/>
                <a:ea typeface="Courier New"/>
                <a:cs typeface="Courier New"/>
                <a:sym typeface="Courier New"/>
              </a:rPr>
              <a:t>JOIN</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p:txBody>
      </p:sp>
      <p:sp>
        <p:nvSpPr>
          <p:cNvPr id="249" name="Google Shape;249;p36"/>
          <p:cNvSpPr txBox="1"/>
          <p:nvPr>
            <p:ph type="title"/>
          </p:nvPr>
        </p:nvSpPr>
        <p:spPr>
          <a:xfrm>
            <a:off x="7276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FROM</a:t>
            </a:r>
            <a:endParaRPr/>
          </a:p>
        </p:txBody>
      </p:sp>
      <p:pic>
        <p:nvPicPr>
          <p:cNvPr id="250" name="Google Shape;250;p36"/>
          <p:cNvPicPr preferRelativeResize="0"/>
          <p:nvPr/>
        </p:nvPicPr>
        <p:blipFill>
          <a:blip r:embed="rId3">
            <a:alphaModFix/>
          </a:blip>
          <a:stretch>
            <a:fillRect/>
          </a:stretch>
        </p:blipFill>
        <p:spPr>
          <a:xfrm>
            <a:off x="1342250" y="2083275"/>
            <a:ext cx="2242630" cy="461450"/>
          </a:xfrm>
          <a:prstGeom prst="rect">
            <a:avLst/>
          </a:prstGeom>
          <a:noFill/>
          <a:ln>
            <a:noFill/>
          </a:ln>
        </p:spPr>
      </p:pic>
      <p:pic>
        <p:nvPicPr>
          <p:cNvPr id="251" name="Google Shape;251;p36"/>
          <p:cNvPicPr preferRelativeResize="0"/>
          <p:nvPr/>
        </p:nvPicPr>
        <p:blipFill>
          <a:blip r:embed="rId4">
            <a:alphaModFix/>
          </a:blip>
          <a:stretch>
            <a:fillRect/>
          </a:stretch>
        </p:blipFill>
        <p:spPr>
          <a:xfrm>
            <a:off x="1342238" y="3739513"/>
            <a:ext cx="5095875" cy="79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 type="body"/>
          </p:nvPr>
        </p:nvSpPr>
        <p:spPr>
          <a:xfrm>
            <a:off x="729450" y="1481925"/>
            <a:ext cx="7688700" cy="3385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En SQL, la cláusula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se utiliza para filtrar registros y extraer sólo aquellos que cumplen con una condición específica. Es esencial para restringir el número de registros devueltos, especialmente cuando estamos interesados sólo en un subconjunto de ellos que satisface ciertos criterios.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El rol de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es, en esencia, aplicar un filtro a los resultados obtenidos por las sentencias de manipulación de datos, como </a:t>
            </a:r>
            <a:r>
              <a:rPr lang="es-419" sz="1050">
                <a:solidFill>
                  <a:srgbClr val="374151"/>
                </a:solidFill>
                <a:latin typeface="Courier New"/>
                <a:ea typeface="Courier New"/>
                <a:cs typeface="Courier New"/>
                <a:sym typeface="Courier New"/>
              </a:rPr>
              <a:t>SELECT</a:t>
            </a:r>
            <a:r>
              <a:rPr lang="es-419" sz="1200">
                <a:solidFill>
                  <a:srgbClr val="374151"/>
                </a:solidFill>
                <a:latin typeface="Roboto"/>
                <a:ea typeface="Roboto"/>
                <a:cs typeface="Roboto"/>
                <a:sym typeface="Roboto"/>
              </a:rPr>
              <a:t>, </a:t>
            </a:r>
            <a:r>
              <a:rPr lang="es-419" sz="1050">
                <a:solidFill>
                  <a:srgbClr val="374151"/>
                </a:solidFill>
                <a:latin typeface="Courier New"/>
                <a:ea typeface="Courier New"/>
                <a:cs typeface="Courier New"/>
                <a:sym typeface="Courier New"/>
              </a:rPr>
              <a:t>UPDATE</a:t>
            </a:r>
            <a:r>
              <a:rPr lang="es-419" sz="1200">
                <a:solidFill>
                  <a:srgbClr val="374151"/>
                </a:solidFill>
                <a:latin typeface="Roboto"/>
                <a:ea typeface="Roboto"/>
                <a:cs typeface="Roboto"/>
                <a:sym typeface="Roboto"/>
              </a:rPr>
              <a:t> y </a:t>
            </a:r>
            <a:r>
              <a:rPr lang="es-419" sz="1050">
                <a:solidFill>
                  <a:srgbClr val="374151"/>
                </a:solidFill>
                <a:latin typeface="Courier New"/>
                <a:ea typeface="Courier New"/>
                <a:cs typeface="Courier New"/>
                <a:sym typeface="Courier New"/>
              </a:rPr>
              <a:t>DELETE</a:t>
            </a:r>
            <a:r>
              <a:rPr lang="es-419" sz="1200">
                <a:solidFill>
                  <a:srgbClr val="374151"/>
                </a:solidFill>
                <a:latin typeface="Roboto"/>
                <a:ea typeface="Roboto"/>
                <a:cs typeface="Roboto"/>
                <a:sym typeface="Roboto"/>
              </a:rPr>
              <a:t>. Por ejemplo, si tienes una tabla llamada </a:t>
            </a:r>
            <a:r>
              <a:rPr lang="es-419" sz="1050">
                <a:solidFill>
                  <a:srgbClr val="374151"/>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y deseas obtener los registros de aquellos empleados que tienen más de 30 años, usarías la cláusula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de la siguiente manera:</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050">
                <a:solidFill>
                  <a:srgbClr val="2E95D3"/>
                </a:solidFill>
                <a:highlight>
                  <a:srgbClr val="000000"/>
                </a:highlight>
                <a:latin typeface="Courier New"/>
                <a:ea typeface="Courier New"/>
                <a:cs typeface="Courier New"/>
                <a:sym typeface="Courier New"/>
              </a:rPr>
              <a:t>SELECT</a:t>
            </a:r>
            <a:r>
              <a:rPr lang="es-419" sz="1050">
                <a:solidFill>
                  <a:srgbClr val="FFFFFF"/>
                </a:solidFill>
                <a:highlight>
                  <a:srgbClr val="000000"/>
                </a:highlight>
                <a:latin typeface="Courier New"/>
                <a:ea typeface="Courier New"/>
                <a:cs typeface="Courier New"/>
                <a:sym typeface="Courier New"/>
              </a:rPr>
              <a:t> * </a:t>
            </a:r>
            <a:br>
              <a:rPr lang="es-419" sz="1050">
                <a:solidFill>
                  <a:srgbClr val="FFFFFF"/>
                </a:solidFill>
                <a:highlight>
                  <a:srgbClr val="000000"/>
                </a:highlight>
                <a:latin typeface="Courier New"/>
                <a:ea typeface="Courier New"/>
                <a:cs typeface="Courier New"/>
                <a:sym typeface="Courier New"/>
              </a:rPr>
            </a:br>
            <a:r>
              <a:rPr lang="es-419" sz="1050">
                <a:solidFill>
                  <a:srgbClr val="2E95D3"/>
                </a:solidFill>
                <a:highlight>
                  <a:srgbClr val="000000"/>
                </a:highlight>
                <a:latin typeface="Courier New"/>
                <a:ea typeface="Courier New"/>
                <a:cs typeface="Courier New"/>
                <a:sym typeface="Courier New"/>
              </a:rPr>
              <a:t>FROM</a:t>
            </a:r>
            <a:r>
              <a:rPr lang="es-419" sz="1050">
                <a:solidFill>
                  <a:srgbClr val="FFFFFF"/>
                </a:solidFill>
                <a:highlight>
                  <a:srgbClr val="000000"/>
                </a:highlight>
                <a:latin typeface="Courier New"/>
                <a:ea typeface="Courier New"/>
                <a:cs typeface="Courier New"/>
                <a:sym typeface="Courier New"/>
              </a:rPr>
              <a:t> empleados </a:t>
            </a:r>
            <a:br>
              <a:rPr lang="es-419" sz="1050">
                <a:solidFill>
                  <a:srgbClr val="FFFFFF"/>
                </a:solidFill>
                <a:highlight>
                  <a:srgbClr val="000000"/>
                </a:highlight>
                <a:latin typeface="Courier New"/>
                <a:ea typeface="Courier New"/>
                <a:cs typeface="Courier New"/>
                <a:sym typeface="Courier New"/>
              </a:rPr>
            </a:br>
            <a:r>
              <a:rPr lang="es-419" sz="1050">
                <a:solidFill>
                  <a:srgbClr val="2E95D3"/>
                </a:solidFill>
                <a:highlight>
                  <a:srgbClr val="000000"/>
                </a:highlight>
                <a:latin typeface="Courier New"/>
                <a:ea typeface="Courier New"/>
                <a:cs typeface="Courier New"/>
                <a:sym typeface="Courier New"/>
              </a:rPr>
              <a:t>WHERE</a:t>
            </a:r>
            <a:r>
              <a:rPr lang="es-419" sz="1050">
                <a:solidFill>
                  <a:srgbClr val="FFFFFF"/>
                </a:solidFill>
                <a:highlight>
                  <a:srgbClr val="000000"/>
                </a:highlight>
                <a:latin typeface="Courier New"/>
                <a:ea typeface="Courier New"/>
                <a:cs typeface="Courier New"/>
                <a:sym typeface="Courier New"/>
              </a:rPr>
              <a:t> edad &gt; </a:t>
            </a:r>
            <a:r>
              <a:rPr lang="es-419" sz="1050">
                <a:solidFill>
                  <a:srgbClr val="DF3079"/>
                </a:solidFill>
                <a:highlight>
                  <a:srgbClr val="000000"/>
                </a:highlight>
                <a:latin typeface="Courier New"/>
                <a:ea typeface="Courier New"/>
                <a:cs typeface="Courier New"/>
                <a:sym typeface="Courier New"/>
              </a:rPr>
              <a:t>30</a:t>
            </a:r>
            <a:r>
              <a:rPr lang="es-419"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este caso, la cláusula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garantiza que sólo se seleccionen los registros de empleados cuya edad sea mayor a 30 años.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resumen,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juega un papel crucial al permitirnos especificar condiciones para filtrar y acceder a datos más específicos dentro de una base de datos, asegurando que sólo se manejen los registros que cumplan con ciertos criterios.</a:t>
            </a:r>
            <a:endParaRPr sz="1050">
              <a:solidFill>
                <a:srgbClr val="FFFFFF"/>
              </a:solidFill>
              <a:latin typeface="Courier New"/>
              <a:ea typeface="Courier New"/>
              <a:cs typeface="Courier New"/>
              <a:sym typeface="Courier New"/>
            </a:endParaRPr>
          </a:p>
        </p:txBody>
      </p:sp>
      <p:sp>
        <p:nvSpPr>
          <p:cNvPr id="257" name="Google Shape;257;p37"/>
          <p:cNvSpPr txBox="1"/>
          <p:nvPr>
            <p:ph type="title"/>
          </p:nvPr>
        </p:nvSpPr>
        <p:spPr>
          <a:xfrm>
            <a:off x="727650" y="55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WHERE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idx="1" type="body"/>
          </p:nvPr>
        </p:nvSpPr>
        <p:spPr>
          <a:xfrm>
            <a:off x="729450" y="1730725"/>
            <a:ext cx="7688700" cy="3261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El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es una cláusula en SQL que se utiliza para agrupar filas que tienen los mismos valores en columnas específicas en conjuntos resumidos, como contar el número de ocurrencias de un valor específico. Es una herramienta esencial para cuando se desea realizar operaciones de agregación en un conjunto de datos.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El papel principal de la cláusula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es: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Agrupación de Datos</a:t>
            </a:r>
            <a:r>
              <a:rPr lang="es-419" sz="1200">
                <a:solidFill>
                  <a:srgbClr val="374151"/>
                </a:solidFill>
                <a:latin typeface="Roboto"/>
                <a:ea typeface="Roboto"/>
                <a:cs typeface="Roboto"/>
                <a:sym typeface="Roboto"/>
              </a:rPr>
              <a:t>: Permite agrupar filas que tienen valores idénticos en columnas determinadas.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Usado con Funciones de Agregado</a:t>
            </a:r>
            <a:r>
              <a:rPr lang="es-419" sz="1200">
                <a:solidFill>
                  <a:srgbClr val="374151"/>
                </a:solidFill>
                <a:latin typeface="Roboto"/>
                <a:ea typeface="Roboto"/>
                <a:cs typeface="Roboto"/>
                <a:sym typeface="Roboto"/>
              </a:rPr>
              <a:t>: Se utiliza comúnmente con funciones de agregado (como COUNT(), MAX(), MIN(), SUM(), AVG()) para realizar cálculos en cada grupo de filas. Por ejemplo, podría usarse para contar todos los registros que tienen el mismo valor en una columna específica o para sumar los valores de una columna por cada valor único en otra columna.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Ordenación de Datos</a:t>
            </a:r>
            <a:r>
              <a:rPr lang="es-419" sz="1200">
                <a:solidFill>
                  <a:srgbClr val="374151"/>
                </a:solidFill>
                <a:latin typeface="Roboto"/>
                <a:ea typeface="Roboto"/>
                <a:cs typeface="Roboto"/>
                <a:sym typeface="Roboto"/>
              </a:rPr>
              <a:t>: Después de agrupar los datos, la cláusula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también permite ordenar los resultados por el valor de las columnas agregadas.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Es importante mencionar que la cláusula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sigue generalmente después de la cláusula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en una consulta SELECT, y antes de la cláusula </a:t>
            </a:r>
            <a:r>
              <a:rPr lang="es-419" sz="1050">
                <a:solidFill>
                  <a:srgbClr val="374151"/>
                </a:solidFill>
                <a:latin typeface="Courier New"/>
                <a:ea typeface="Courier New"/>
                <a:cs typeface="Courier New"/>
                <a:sym typeface="Courier New"/>
              </a:rPr>
              <a:t>HAVING</a:t>
            </a:r>
            <a:r>
              <a:rPr lang="es-419" sz="1200">
                <a:solidFill>
                  <a:srgbClr val="374151"/>
                </a:solidFill>
                <a:latin typeface="Roboto"/>
                <a:ea typeface="Roboto"/>
                <a:cs typeface="Roboto"/>
                <a:sym typeface="Roboto"/>
              </a:rPr>
              <a:t>, que se utiliza para filtrar los resultados después de la agregación.</a:t>
            </a:r>
            <a:endParaRPr/>
          </a:p>
        </p:txBody>
      </p:sp>
      <p:sp>
        <p:nvSpPr>
          <p:cNvPr id="263" name="Google Shape;263;p38"/>
          <p:cNvSpPr txBox="1"/>
          <p:nvPr>
            <p:ph type="title"/>
          </p:nvPr>
        </p:nvSpPr>
        <p:spPr>
          <a:xfrm>
            <a:off x="7294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GROUP BY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729450" y="1411625"/>
            <a:ext cx="8270400" cy="3596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sz="1200">
                <a:solidFill>
                  <a:srgbClr val="000000"/>
                </a:solidFill>
                <a:latin typeface="Roboto"/>
                <a:ea typeface="Roboto"/>
                <a:cs typeface="Roboto"/>
                <a:sym typeface="Roboto"/>
              </a:rPr>
              <a:t>Contar registros por categoría</a:t>
            </a:r>
            <a:r>
              <a:rPr lang="es-419" sz="1200">
                <a:solidFill>
                  <a:srgbClr val="374151"/>
                </a:solidFill>
                <a:latin typeface="Roboto"/>
                <a:ea typeface="Roboto"/>
                <a:cs typeface="Roboto"/>
                <a:sym typeface="Roboto"/>
              </a:rPr>
              <a:t>: Supongamos que tienes una tabla llamada </a:t>
            </a:r>
            <a:r>
              <a:rPr lang="es-419" sz="950">
                <a:solidFill>
                  <a:srgbClr val="188038"/>
                </a:solidFill>
                <a:latin typeface="Courier New"/>
                <a:ea typeface="Courier New"/>
                <a:cs typeface="Courier New"/>
                <a:sym typeface="Courier New"/>
              </a:rPr>
              <a:t>Productos</a:t>
            </a:r>
            <a:r>
              <a:rPr lang="es-419" sz="1200">
                <a:solidFill>
                  <a:srgbClr val="374151"/>
                </a:solidFill>
                <a:latin typeface="Roboto"/>
                <a:ea typeface="Roboto"/>
                <a:cs typeface="Roboto"/>
                <a:sym typeface="Roboto"/>
              </a:rPr>
              <a:t> y quieres saber cuántos productos hay en cada categoría. Podrías usar:</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311150" lvl="0" marL="457200" rtl="0" algn="l">
              <a:spcBef>
                <a:spcPts val="1200"/>
              </a:spcBef>
              <a:spcAft>
                <a:spcPts val="0"/>
              </a:spcAft>
              <a:buSzPts val="1300"/>
              <a:buChar char="●"/>
            </a:pPr>
            <a:r>
              <a:rPr lang="es-419" sz="1200">
                <a:solidFill>
                  <a:srgbClr val="000000"/>
                </a:solidFill>
                <a:latin typeface="Roboto"/>
                <a:ea typeface="Roboto"/>
                <a:cs typeface="Roboto"/>
                <a:sym typeface="Roboto"/>
              </a:rPr>
              <a:t>Sumar ventas por vendedor</a:t>
            </a:r>
            <a:r>
              <a:rPr lang="es-419" sz="1200">
                <a:solidFill>
                  <a:srgbClr val="374151"/>
                </a:solidFill>
                <a:latin typeface="Roboto"/>
                <a:ea typeface="Roboto"/>
                <a:cs typeface="Roboto"/>
                <a:sym typeface="Roboto"/>
              </a:rPr>
              <a:t>: Imagina que tienes una tabla </a:t>
            </a:r>
            <a:r>
              <a:rPr lang="es-419" sz="950">
                <a:solidFill>
                  <a:srgbClr val="188038"/>
                </a:solidFill>
                <a:latin typeface="Courier New"/>
                <a:ea typeface="Courier New"/>
                <a:cs typeface="Courier New"/>
                <a:sym typeface="Courier New"/>
              </a:rPr>
              <a:t>Ventas</a:t>
            </a:r>
            <a:r>
              <a:rPr lang="es-419" sz="1200">
                <a:solidFill>
                  <a:srgbClr val="374151"/>
                </a:solidFill>
                <a:latin typeface="Roboto"/>
                <a:ea typeface="Roboto"/>
                <a:cs typeface="Roboto"/>
                <a:sym typeface="Roboto"/>
              </a:rPr>
              <a:t> y deseas saber cuánto ha vendido cada vendedor en total. La tabla tiene una columna </a:t>
            </a:r>
            <a:r>
              <a:rPr lang="es-419" sz="950">
                <a:solidFill>
                  <a:srgbClr val="188038"/>
                </a:solidFill>
                <a:latin typeface="Courier New"/>
                <a:ea typeface="Courier New"/>
                <a:cs typeface="Courier New"/>
                <a:sym typeface="Courier New"/>
              </a:rPr>
              <a:t>Vendedor</a:t>
            </a:r>
            <a:r>
              <a:rPr lang="es-419" sz="1200">
                <a:solidFill>
                  <a:srgbClr val="374151"/>
                </a:solidFill>
                <a:latin typeface="Roboto"/>
                <a:ea typeface="Roboto"/>
                <a:cs typeface="Roboto"/>
                <a:sym typeface="Roboto"/>
              </a:rPr>
              <a:t> y otra </a:t>
            </a:r>
            <a:r>
              <a:rPr lang="es-419" sz="950">
                <a:solidFill>
                  <a:srgbClr val="188038"/>
                </a:solidFill>
                <a:latin typeface="Courier New"/>
                <a:ea typeface="Courier New"/>
                <a:cs typeface="Courier New"/>
                <a:sym typeface="Courier New"/>
              </a:rPr>
              <a:t>Monto</a:t>
            </a:r>
            <a:r>
              <a:rPr lang="es-419" sz="1200">
                <a:solidFill>
                  <a:srgbClr val="374151"/>
                </a:solidFill>
                <a:latin typeface="Roboto"/>
                <a:ea typeface="Roboto"/>
                <a:cs typeface="Roboto"/>
                <a:sym typeface="Roboto"/>
              </a:rPr>
              <a:t>. Para sumar las ventas por vendedor, usarías:</a:t>
            </a:r>
            <a:endParaRPr sz="1200">
              <a:solidFill>
                <a:srgbClr val="374151"/>
              </a:solidFill>
              <a:latin typeface="Roboto"/>
              <a:ea typeface="Roboto"/>
              <a:cs typeface="Roboto"/>
              <a:sym typeface="Roboto"/>
            </a:endParaRPr>
          </a:p>
        </p:txBody>
      </p:sp>
      <p:sp>
        <p:nvSpPr>
          <p:cNvPr id="269" name="Google Shape;269;p39"/>
          <p:cNvSpPr txBox="1"/>
          <p:nvPr>
            <p:ph type="title"/>
          </p:nvPr>
        </p:nvSpPr>
        <p:spPr>
          <a:xfrm>
            <a:off x="7294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GROUP BY </a:t>
            </a:r>
            <a:endParaRPr/>
          </a:p>
        </p:txBody>
      </p:sp>
      <p:pic>
        <p:nvPicPr>
          <p:cNvPr id="270" name="Google Shape;270;p39"/>
          <p:cNvPicPr preferRelativeResize="0"/>
          <p:nvPr/>
        </p:nvPicPr>
        <p:blipFill>
          <a:blip r:embed="rId3">
            <a:alphaModFix/>
          </a:blip>
          <a:stretch>
            <a:fillRect/>
          </a:stretch>
        </p:blipFill>
        <p:spPr>
          <a:xfrm>
            <a:off x="1270288" y="2176450"/>
            <a:ext cx="5095875" cy="790575"/>
          </a:xfrm>
          <a:prstGeom prst="rect">
            <a:avLst/>
          </a:prstGeom>
          <a:noFill/>
          <a:ln>
            <a:noFill/>
          </a:ln>
        </p:spPr>
      </p:pic>
      <p:pic>
        <p:nvPicPr>
          <p:cNvPr id="271" name="Google Shape;271;p39"/>
          <p:cNvPicPr preferRelativeResize="0"/>
          <p:nvPr/>
        </p:nvPicPr>
        <p:blipFill>
          <a:blip r:embed="rId4">
            <a:alphaModFix/>
          </a:blip>
          <a:stretch>
            <a:fillRect/>
          </a:stretch>
        </p:blipFill>
        <p:spPr>
          <a:xfrm>
            <a:off x="1270288" y="3863938"/>
            <a:ext cx="5095875" cy="79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1" type="body"/>
          </p:nvPr>
        </p:nvSpPr>
        <p:spPr>
          <a:xfrm>
            <a:off x="729450" y="1498150"/>
            <a:ext cx="7688700" cy="343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El </a:t>
            </a:r>
            <a:r>
              <a:rPr lang="es-419" sz="950">
                <a:solidFill>
                  <a:srgbClr val="188038"/>
                </a:solidFill>
                <a:latin typeface="Courier New"/>
                <a:ea typeface="Courier New"/>
                <a:cs typeface="Courier New"/>
                <a:sym typeface="Courier New"/>
              </a:rPr>
              <a:t>HAVING</a:t>
            </a:r>
            <a:r>
              <a:rPr lang="es-419" sz="1200">
                <a:solidFill>
                  <a:srgbClr val="374151"/>
                </a:solidFill>
                <a:latin typeface="Roboto"/>
                <a:ea typeface="Roboto"/>
                <a:cs typeface="Roboto"/>
                <a:sym typeface="Roboto"/>
              </a:rPr>
              <a:t> es una cláusula en SQL que permite filtrar los resultados de una consulta después de haber aplicado la función </a:t>
            </a:r>
            <a:r>
              <a:rPr lang="es-419" sz="950">
                <a:solidFill>
                  <a:srgbClr val="188038"/>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Es similar a la cláusula </a:t>
            </a:r>
            <a:r>
              <a:rPr lang="es-419" sz="950">
                <a:solidFill>
                  <a:srgbClr val="188038"/>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pero mientras que </a:t>
            </a:r>
            <a:r>
              <a:rPr lang="es-419" sz="950">
                <a:solidFill>
                  <a:srgbClr val="188038"/>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filtra las filas antes de agrupar, </a:t>
            </a:r>
            <a:r>
              <a:rPr lang="es-419" sz="950">
                <a:solidFill>
                  <a:srgbClr val="188038"/>
                </a:solidFill>
                <a:latin typeface="Courier New"/>
                <a:ea typeface="Courier New"/>
                <a:cs typeface="Courier New"/>
                <a:sym typeface="Courier New"/>
              </a:rPr>
              <a:t>HAVING</a:t>
            </a:r>
            <a:r>
              <a:rPr lang="es-419" sz="1200">
                <a:solidFill>
                  <a:srgbClr val="374151"/>
                </a:solidFill>
                <a:latin typeface="Roboto"/>
                <a:ea typeface="Roboto"/>
                <a:cs typeface="Roboto"/>
                <a:sym typeface="Roboto"/>
              </a:rPr>
              <a:t> filtra los grupos formados por </a:t>
            </a:r>
            <a:r>
              <a:rPr lang="es-419" sz="950">
                <a:solidFill>
                  <a:srgbClr val="188038"/>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en función de una condición especificada. Específicamente, se utiliza para establecer condiciones sobre funciones agregadas como SUM, AVG, MAX, MIN, COUNT, entre otras. Por ejemplo, si queremos obtener la suma de ventas de diferentes productos y solo queremos mostrar aquellos productos que tienen una suma total mayor a un cierto valor, usaríamos la cláusula </a:t>
            </a:r>
            <a:r>
              <a:rPr lang="es-419" sz="950">
                <a:solidFill>
                  <a:srgbClr val="188038"/>
                </a:solidFill>
                <a:latin typeface="Courier New"/>
                <a:ea typeface="Courier New"/>
                <a:cs typeface="Courier New"/>
                <a:sym typeface="Courier New"/>
              </a:rPr>
              <a:t>HAVING</a:t>
            </a:r>
            <a:r>
              <a:rPr lang="es-419" sz="1200">
                <a:solidFill>
                  <a:srgbClr val="374151"/>
                </a:solidFill>
                <a:latin typeface="Roboto"/>
                <a:ea typeface="Roboto"/>
                <a:cs typeface="Roboto"/>
                <a:sym typeface="Roboto"/>
              </a:rPr>
              <a:t> para filtrar estos resultados.</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050">
                <a:solidFill>
                  <a:srgbClr val="2E95D3"/>
                </a:solidFill>
                <a:highlight>
                  <a:srgbClr val="000000"/>
                </a:highlight>
                <a:latin typeface="Courier New"/>
                <a:ea typeface="Courier New"/>
                <a:cs typeface="Courier New"/>
                <a:sym typeface="Courier New"/>
              </a:rPr>
              <a:t>SELECT</a:t>
            </a:r>
            <a:r>
              <a:rPr lang="es-419" sz="1050">
                <a:solidFill>
                  <a:srgbClr val="FFFFFF"/>
                </a:solidFill>
                <a:highlight>
                  <a:srgbClr val="000000"/>
                </a:highlight>
                <a:latin typeface="Courier New"/>
                <a:ea typeface="Courier New"/>
                <a:cs typeface="Courier New"/>
                <a:sym typeface="Courier New"/>
              </a:rPr>
              <a:t> producto, </a:t>
            </a:r>
            <a:r>
              <a:rPr lang="es-419" sz="1050">
                <a:solidFill>
                  <a:srgbClr val="E9950C"/>
                </a:solidFill>
                <a:highlight>
                  <a:srgbClr val="000000"/>
                </a:highlight>
                <a:latin typeface="Courier New"/>
                <a:ea typeface="Courier New"/>
                <a:cs typeface="Courier New"/>
                <a:sym typeface="Courier New"/>
              </a:rPr>
              <a:t>SUM</a:t>
            </a:r>
            <a:r>
              <a:rPr lang="es-419" sz="1050">
                <a:solidFill>
                  <a:srgbClr val="FFFFFF"/>
                </a:solidFill>
                <a:highlight>
                  <a:srgbClr val="000000"/>
                </a:highlight>
                <a:latin typeface="Courier New"/>
                <a:ea typeface="Courier New"/>
                <a:cs typeface="Courier New"/>
                <a:sym typeface="Courier New"/>
              </a:rPr>
              <a:t>(ventas) </a:t>
            </a:r>
            <a:r>
              <a:rPr lang="es-419" sz="1050">
                <a:solidFill>
                  <a:srgbClr val="2E95D3"/>
                </a:solidFill>
                <a:highlight>
                  <a:srgbClr val="000000"/>
                </a:highlight>
                <a:latin typeface="Courier New"/>
                <a:ea typeface="Courier New"/>
                <a:cs typeface="Courier New"/>
                <a:sym typeface="Courier New"/>
              </a:rPr>
              <a:t>AS</a:t>
            </a:r>
            <a:r>
              <a:rPr lang="es-419" sz="1050">
                <a:solidFill>
                  <a:srgbClr val="FFFFFF"/>
                </a:solidFill>
                <a:highlight>
                  <a:srgbClr val="000000"/>
                </a:highlight>
                <a:latin typeface="Courier New"/>
                <a:ea typeface="Courier New"/>
                <a:cs typeface="Courier New"/>
                <a:sym typeface="Courier New"/>
              </a:rPr>
              <a:t> total_ventas </a:t>
            </a:r>
            <a:br>
              <a:rPr lang="es-419" sz="1050">
                <a:solidFill>
                  <a:srgbClr val="FFFFFF"/>
                </a:solidFill>
                <a:highlight>
                  <a:srgbClr val="000000"/>
                </a:highlight>
                <a:latin typeface="Courier New"/>
                <a:ea typeface="Courier New"/>
                <a:cs typeface="Courier New"/>
                <a:sym typeface="Courier New"/>
              </a:rPr>
            </a:br>
            <a:r>
              <a:rPr lang="es-419" sz="1050">
                <a:solidFill>
                  <a:srgbClr val="2E95D3"/>
                </a:solidFill>
                <a:highlight>
                  <a:srgbClr val="000000"/>
                </a:highlight>
                <a:latin typeface="Courier New"/>
                <a:ea typeface="Courier New"/>
                <a:cs typeface="Courier New"/>
                <a:sym typeface="Courier New"/>
              </a:rPr>
              <a:t>FROM</a:t>
            </a:r>
            <a:r>
              <a:rPr lang="es-419" sz="1050">
                <a:solidFill>
                  <a:srgbClr val="FFFFFF"/>
                </a:solidFill>
                <a:highlight>
                  <a:srgbClr val="000000"/>
                </a:highlight>
                <a:latin typeface="Courier New"/>
                <a:ea typeface="Courier New"/>
                <a:cs typeface="Courier New"/>
                <a:sym typeface="Courier New"/>
              </a:rPr>
              <a:t> tabla_ventas </a:t>
            </a:r>
            <a:br>
              <a:rPr lang="es-419" sz="1050">
                <a:solidFill>
                  <a:srgbClr val="FFFFFF"/>
                </a:solidFill>
                <a:highlight>
                  <a:srgbClr val="000000"/>
                </a:highlight>
                <a:latin typeface="Courier New"/>
                <a:ea typeface="Courier New"/>
                <a:cs typeface="Courier New"/>
                <a:sym typeface="Courier New"/>
              </a:rPr>
            </a:br>
            <a:r>
              <a:rPr lang="es-419" sz="1050">
                <a:solidFill>
                  <a:srgbClr val="2E95D3"/>
                </a:solidFill>
                <a:highlight>
                  <a:srgbClr val="000000"/>
                </a:highlight>
                <a:latin typeface="Courier New"/>
                <a:ea typeface="Courier New"/>
                <a:cs typeface="Courier New"/>
                <a:sym typeface="Courier New"/>
              </a:rPr>
              <a:t>GROUP</a:t>
            </a:r>
            <a:r>
              <a:rPr lang="es-419" sz="1050">
                <a:solidFill>
                  <a:srgbClr val="FFFFFF"/>
                </a:solidFill>
                <a:highlight>
                  <a:srgbClr val="000000"/>
                </a:highlight>
                <a:latin typeface="Courier New"/>
                <a:ea typeface="Courier New"/>
                <a:cs typeface="Courier New"/>
                <a:sym typeface="Courier New"/>
              </a:rPr>
              <a:t> </a:t>
            </a:r>
            <a:r>
              <a:rPr lang="es-419" sz="1050">
                <a:solidFill>
                  <a:srgbClr val="2E95D3"/>
                </a:solidFill>
                <a:highlight>
                  <a:srgbClr val="000000"/>
                </a:highlight>
                <a:latin typeface="Courier New"/>
                <a:ea typeface="Courier New"/>
                <a:cs typeface="Courier New"/>
                <a:sym typeface="Courier New"/>
              </a:rPr>
              <a:t>BY</a:t>
            </a:r>
            <a:r>
              <a:rPr lang="es-419" sz="1050">
                <a:solidFill>
                  <a:srgbClr val="FFFFFF"/>
                </a:solidFill>
                <a:highlight>
                  <a:srgbClr val="000000"/>
                </a:highlight>
                <a:latin typeface="Courier New"/>
                <a:ea typeface="Courier New"/>
                <a:cs typeface="Courier New"/>
                <a:sym typeface="Courier New"/>
              </a:rPr>
              <a:t> producto </a:t>
            </a:r>
            <a:br>
              <a:rPr lang="es-419" sz="1050">
                <a:solidFill>
                  <a:srgbClr val="FFFFFF"/>
                </a:solidFill>
                <a:highlight>
                  <a:srgbClr val="000000"/>
                </a:highlight>
                <a:latin typeface="Courier New"/>
                <a:ea typeface="Courier New"/>
                <a:cs typeface="Courier New"/>
                <a:sym typeface="Courier New"/>
              </a:rPr>
            </a:br>
            <a:r>
              <a:rPr lang="es-419" sz="1050">
                <a:solidFill>
                  <a:srgbClr val="2E95D3"/>
                </a:solidFill>
                <a:highlight>
                  <a:srgbClr val="000000"/>
                </a:highlight>
                <a:latin typeface="Courier New"/>
                <a:ea typeface="Courier New"/>
                <a:cs typeface="Courier New"/>
                <a:sym typeface="Courier New"/>
              </a:rPr>
              <a:t>HAVING</a:t>
            </a:r>
            <a:r>
              <a:rPr lang="es-419" sz="1050">
                <a:solidFill>
                  <a:srgbClr val="FFFFFF"/>
                </a:solidFill>
                <a:highlight>
                  <a:srgbClr val="000000"/>
                </a:highlight>
                <a:latin typeface="Courier New"/>
                <a:ea typeface="Courier New"/>
                <a:cs typeface="Courier New"/>
                <a:sym typeface="Courier New"/>
              </a:rPr>
              <a:t> </a:t>
            </a:r>
            <a:r>
              <a:rPr lang="es-419" sz="1050">
                <a:solidFill>
                  <a:srgbClr val="E9950C"/>
                </a:solidFill>
                <a:highlight>
                  <a:srgbClr val="000000"/>
                </a:highlight>
                <a:latin typeface="Courier New"/>
                <a:ea typeface="Courier New"/>
                <a:cs typeface="Courier New"/>
                <a:sym typeface="Courier New"/>
              </a:rPr>
              <a:t>SUM</a:t>
            </a:r>
            <a:r>
              <a:rPr lang="es-419" sz="1050">
                <a:solidFill>
                  <a:srgbClr val="FFFFFF"/>
                </a:solidFill>
                <a:highlight>
                  <a:srgbClr val="000000"/>
                </a:highlight>
                <a:latin typeface="Courier New"/>
                <a:ea typeface="Courier New"/>
                <a:cs typeface="Courier New"/>
                <a:sym typeface="Courier New"/>
              </a:rPr>
              <a:t>(ventas) &gt; </a:t>
            </a:r>
            <a:r>
              <a:rPr lang="es-419" sz="1050">
                <a:solidFill>
                  <a:srgbClr val="DF3079"/>
                </a:solidFill>
                <a:highlight>
                  <a:srgbClr val="000000"/>
                </a:highlight>
                <a:latin typeface="Courier New"/>
                <a:ea typeface="Courier New"/>
                <a:cs typeface="Courier New"/>
                <a:sym typeface="Courier New"/>
              </a:rPr>
              <a:t>1000</a:t>
            </a:r>
            <a:r>
              <a:rPr lang="es-419"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En este ejemplo, primero se agrupan las ventas por producto utilizando </a:t>
            </a:r>
            <a:r>
              <a:rPr lang="es-419" sz="950">
                <a:solidFill>
                  <a:srgbClr val="188038"/>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 y luego se utiliza </a:t>
            </a:r>
            <a:r>
              <a:rPr lang="es-419" sz="950">
                <a:solidFill>
                  <a:srgbClr val="188038"/>
                </a:solidFill>
                <a:latin typeface="Courier New"/>
                <a:ea typeface="Courier New"/>
                <a:cs typeface="Courier New"/>
                <a:sym typeface="Courier New"/>
              </a:rPr>
              <a:t>HAVING</a:t>
            </a:r>
            <a:r>
              <a:rPr lang="es-419" sz="1200">
                <a:solidFill>
                  <a:srgbClr val="374151"/>
                </a:solidFill>
                <a:latin typeface="Roboto"/>
                <a:ea typeface="Roboto"/>
                <a:cs typeface="Roboto"/>
                <a:sym typeface="Roboto"/>
              </a:rPr>
              <a:t> para filtrar solo aquellos grupos (productos) cuyas ventas totales superan las 1000 unidades.</a:t>
            </a:r>
            <a:endParaRPr sz="1050">
              <a:solidFill>
                <a:srgbClr val="FFFFFF"/>
              </a:solidFill>
              <a:latin typeface="Courier New"/>
              <a:ea typeface="Courier New"/>
              <a:cs typeface="Courier New"/>
              <a:sym typeface="Courier New"/>
            </a:endParaRPr>
          </a:p>
        </p:txBody>
      </p:sp>
      <p:sp>
        <p:nvSpPr>
          <p:cNvPr id="277" name="Google Shape;277;p40"/>
          <p:cNvSpPr txBox="1"/>
          <p:nvPr>
            <p:ph type="title"/>
          </p:nvPr>
        </p:nvSpPr>
        <p:spPr>
          <a:xfrm>
            <a:off x="727650" y="599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HAVING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1" type="body"/>
          </p:nvPr>
        </p:nvSpPr>
        <p:spPr>
          <a:xfrm>
            <a:off x="729450" y="1557650"/>
            <a:ext cx="7688700" cy="3369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El </a:t>
            </a:r>
            <a:r>
              <a:rPr lang="es-419" sz="1050">
                <a:solidFill>
                  <a:srgbClr val="374151"/>
                </a:solidFill>
                <a:latin typeface="Courier New"/>
                <a:ea typeface="Courier New"/>
                <a:cs typeface="Courier New"/>
                <a:sym typeface="Courier New"/>
              </a:rPr>
              <a:t>ORDER BY</a:t>
            </a:r>
            <a:r>
              <a:rPr lang="es-419" sz="1200">
                <a:solidFill>
                  <a:srgbClr val="374151"/>
                </a:solidFill>
                <a:latin typeface="Roboto"/>
                <a:ea typeface="Roboto"/>
                <a:cs typeface="Roboto"/>
                <a:sym typeface="Roboto"/>
              </a:rPr>
              <a:t> es una cláusula en SQL que se utiliza para ordenar los registros resultantes de una consulta basándose en uno o más campos o columnas. El propósito principal de esta cláusula es organizar los datos en un orden específico, ya sea ascendente (</a:t>
            </a:r>
            <a:r>
              <a:rPr lang="es-419" sz="1050">
                <a:solidFill>
                  <a:srgbClr val="374151"/>
                </a:solidFill>
                <a:latin typeface="Courier New"/>
                <a:ea typeface="Courier New"/>
                <a:cs typeface="Courier New"/>
                <a:sym typeface="Courier New"/>
              </a:rPr>
              <a:t>ASC</a:t>
            </a:r>
            <a:r>
              <a:rPr lang="es-419" sz="1200">
                <a:solidFill>
                  <a:srgbClr val="374151"/>
                </a:solidFill>
                <a:latin typeface="Roboto"/>
                <a:ea typeface="Roboto"/>
                <a:cs typeface="Roboto"/>
                <a:sym typeface="Roboto"/>
              </a:rPr>
              <a:t>) o descendente (</a:t>
            </a:r>
            <a:r>
              <a:rPr lang="es-419" sz="1050">
                <a:solidFill>
                  <a:srgbClr val="374151"/>
                </a:solidFill>
                <a:latin typeface="Courier New"/>
                <a:ea typeface="Courier New"/>
                <a:cs typeface="Courier New"/>
                <a:sym typeface="Courier New"/>
              </a:rPr>
              <a:t>DESC</a:t>
            </a:r>
            <a:r>
              <a:rPr lang="es-419" sz="1200">
                <a:solidFill>
                  <a:srgbClr val="374151"/>
                </a:solidFill>
                <a:latin typeface="Roboto"/>
                <a:ea typeface="Roboto"/>
                <a:cs typeface="Roboto"/>
                <a:sym typeface="Roboto"/>
              </a:rPr>
              <a:t>), para que los resultados sean más legibles o para satisfacer requisitos específicos de presentación o análisis. Si no se especifica una dirección de ordenación, el comportamiento predeterminado es el orden ascendente.</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Por ejemplo, si tienes una tabla de empleados y deseas obtener una lista ordenada por apellido, usarías la cláusula </a:t>
            </a:r>
            <a:r>
              <a:rPr lang="es-419" sz="1050">
                <a:solidFill>
                  <a:srgbClr val="374151"/>
                </a:solidFill>
                <a:latin typeface="Courier New"/>
                <a:ea typeface="Courier New"/>
                <a:cs typeface="Courier New"/>
                <a:sym typeface="Courier New"/>
              </a:rPr>
              <a:t>ORDER BY</a:t>
            </a:r>
            <a:r>
              <a:rPr lang="es-419" sz="1200">
                <a:solidFill>
                  <a:srgbClr val="374151"/>
                </a:solidFill>
                <a:latin typeface="Roboto"/>
                <a:ea typeface="Roboto"/>
                <a:cs typeface="Roboto"/>
                <a:sym typeface="Roboto"/>
              </a:rPr>
              <a:t> para hacerlo. Si además quieres que los resultados se </a:t>
            </a:r>
            <a:r>
              <a:rPr lang="es-419" sz="1200">
                <a:solidFill>
                  <a:srgbClr val="374151"/>
                </a:solidFill>
                <a:latin typeface="Roboto"/>
                <a:ea typeface="Roboto"/>
                <a:cs typeface="Roboto"/>
                <a:sym typeface="Roboto"/>
              </a:rPr>
              <a:t>muestren</a:t>
            </a:r>
            <a:r>
              <a:rPr lang="es-419" sz="1200">
                <a:solidFill>
                  <a:srgbClr val="374151"/>
                </a:solidFill>
                <a:latin typeface="Roboto"/>
                <a:ea typeface="Roboto"/>
                <a:cs typeface="Roboto"/>
                <a:sym typeface="Roboto"/>
              </a:rPr>
              <a:t> en orden descendente, añadirías </a:t>
            </a:r>
            <a:r>
              <a:rPr lang="es-419" sz="1050">
                <a:solidFill>
                  <a:srgbClr val="374151"/>
                </a:solidFill>
                <a:latin typeface="Courier New"/>
                <a:ea typeface="Courier New"/>
                <a:cs typeface="Courier New"/>
                <a:sym typeface="Courier New"/>
              </a:rPr>
              <a:t>DESC</a:t>
            </a:r>
            <a:r>
              <a:rPr lang="es-419" sz="1200">
                <a:solidFill>
                  <a:srgbClr val="374151"/>
                </a:solidFill>
                <a:latin typeface="Roboto"/>
                <a:ea typeface="Roboto"/>
                <a:cs typeface="Roboto"/>
                <a:sym typeface="Roboto"/>
              </a:rPr>
              <a:t> al final.</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El uso de </a:t>
            </a:r>
            <a:r>
              <a:rPr lang="es-419" sz="1050">
                <a:solidFill>
                  <a:srgbClr val="374151"/>
                </a:solidFill>
                <a:latin typeface="Courier New"/>
                <a:ea typeface="Courier New"/>
                <a:cs typeface="Courier New"/>
                <a:sym typeface="Courier New"/>
              </a:rPr>
              <a:t>ORDER BY</a:t>
            </a:r>
            <a:r>
              <a:rPr lang="es-419" sz="1200">
                <a:solidFill>
                  <a:srgbClr val="374151"/>
                </a:solidFill>
                <a:latin typeface="Roboto"/>
                <a:ea typeface="Roboto"/>
                <a:cs typeface="Roboto"/>
                <a:sym typeface="Roboto"/>
              </a:rPr>
              <a:t> es especialmente útil cuando se quiere visualizar datos en una secuencia particular, como por fecha o por valor numérico. Esta cláusula se coloca generalmente al final de la sentencia de consulta SQL, después de cualquier cláusula </a:t>
            </a:r>
            <a:r>
              <a:rPr lang="es-419" sz="1050">
                <a:solidFill>
                  <a:srgbClr val="374151"/>
                </a:solidFill>
                <a:latin typeface="Courier New"/>
                <a:ea typeface="Courier New"/>
                <a:cs typeface="Courier New"/>
                <a:sym typeface="Courier New"/>
              </a:rPr>
              <a:t>WHERE</a:t>
            </a:r>
            <a:r>
              <a:rPr lang="es-419" sz="1200">
                <a:solidFill>
                  <a:srgbClr val="374151"/>
                </a:solidFill>
                <a:latin typeface="Roboto"/>
                <a:ea typeface="Roboto"/>
                <a:cs typeface="Roboto"/>
                <a:sym typeface="Roboto"/>
              </a:rPr>
              <a:t> o </a:t>
            </a:r>
            <a:r>
              <a:rPr lang="es-419" sz="1050">
                <a:solidFill>
                  <a:srgbClr val="374151"/>
                </a:solidFill>
                <a:latin typeface="Courier New"/>
                <a:ea typeface="Courier New"/>
                <a:cs typeface="Courier New"/>
                <a:sym typeface="Courier New"/>
              </a:rPr>
              <a:t>GROUP BY</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En resumen, el rol de </a:t>
            </a:r>
            <a:r>
              <a:rPr lang="es-419" sz="1050">
                <a:solidFill>
                  <a:srgbClr val="374151"/>
                </a:solidFill>
                <a:latin typeface="Courier New"/>
                <a:ea typeface="Courier New"/>
                <a:cs typeface="Courier New"/>
                <a:sym typeface="Courier New"/>
              </a:rPr>
              <a:t>ORDER BY</a:t>
            </a:r>
            <a:r>
              <a:rPr lang="es-419" sz="1200">
                <a:solidFill>
                  <a:srgbClr val="374151"/>
                </a:solidFill>
                <a:latin typeface="Roboto"/>
                <a:ea typeface="Roboto"/>
                <a:cs typeface="Roboto"/>
                <a:sym typeface="Roboto"/>
              </a:rPr>
              <a:t> es proporcionar una manera de ordenar los resultados de una consulta SQL para facilitar su lectura o análisis.</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sp>
        <p:nvSpPr>
          <p:cNvPr id="283" name="Google Shape;283;p41"/>
          <p:cNvSpPr txBox="1"/>
          <p:nvPr>
            <p:ph type="title"/>
          </p:nvPr>
        </p:nvSpPr>
        <p:spPr>
          <a:xfrm>
            <a:off x="727650" y="5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ORDER  BY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0" lvl="0" marL="457200" rtl="0" algn="l">
              <a:spcBef>
                <a:spcPts val="0"/>
              </a:spcBef>
              <a:spcAft>
                <a:spcPts val="0"/>
              </a:spcAft>
              <a:buNone/>
            </a:pPr>
            <a:r>
              <a:t/>
            </a:r>
            <a:endParaRPr sz="1600">
              <a:solidFill>
                <a:schemeClr val="accent1"/>
              </a:solidFill>
              <a:latin typeface="Lato"/>
              <a:ea typeface="Lato"/>
              <a:cs typeface="Lato"/>
              <a:sym typeface="Lato"/>
            </a:endParaRPr>
          </a:p>
        </p:txBody>
      </p:sp>
      <p:sp>
        <p:nvSpPr>
          <p:cNvPr id="100" name="Google Shape;100;p15"/>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729450" y="1314275"/>
            <a:ext cx="8070300" cy="379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419" sz="1200">
                <a:solidFill>
                  <a:srgbClr val="000000"/>
                </a:solidFill>
                <a:latin typeface="Roboto"/>
                <a:ea typeface="Roboto"/>
                <a:cs typeface="Roboto"/>
                <a:sym typeface="Roboto"/>
              </a:rPr>
              <a:t>Ordenar empleados por apellido</a:t>
            </a:r>
            <a:r>
              <a:rPr lang="es-419" sz="1200">
                <a:solidFill>
                  <a:srgbClr val="374151"/>
                </a:solidFill>
                <a:latin typeface="Roboto"/>
                <a:ea typeface="Roboto"/>
                <a:cs typeface="Roboto"/>
                <a:sym typeface="Roboto"/>
              </a:rPr>
              <a:t>: Supongamos que tienes una tabla llamada </a:t>
            </a:r>
            <a:r>
              <a:rPr lang="es-419" sz="950">
                <a:solidFill>
                  <a:srgbClr val="188038"/>
                </a:solidFill>
                <a:latin typeface="Courier New"/>
                <a:ea typeface="Courier New"/>
                <a:cs typeface="Courier New"/>
                <a:sym typeface="Courier New"/>
              </a:rPr>
              <a:t>Empleados</a:t>
            </a:r>
            <a:r>
              <a:rPr lang="es-419" sz="1200">
                <a:solidFill>
                  <a:srgbClr val="374151"/>
                </a:solidFill>
                <a:latin typeface="Roboto"/>
                <a:ea typeface="Roboto"/>
                <a:cs typeface="Roboto"/>
                <a:sym typeface="Roboto"/>
              </a:rPr>
              <a:t> y quieres obtener una lista de todos los empleados, ordenados alfabéticamente por su apellido. Podrías usar:</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b="1" lang="es-419" sz="1200">
                <a:solidFill>
                  <a:srgbClr val="000000"/>
                </a:solidFill>
                <a:latin typeface="Roboto"/>
                <a:ea typeface="Roboto"/>
                <a:cs typeface="Roboto"/>
                <a:sym typeface="Roboto"/>
              </a:rPr>
              <a:t>Listar productos por precio descendente</a:t>
            </a:r>
            <a:r>
              <a:rPr lang="es-419" sz="1200">
                <a:solidFill>
                  <a:srgbClr val="374151"/>
                </a:solidFill>
                <a:latin typeface="Roboto"/>
                <a:ea typeface="Roboto"/>
                <a:cs typeface="Roboto"/>
                <a:sym typeface="Roboto"/>
              </a:rPr>
              <a:t>: Si tienes una tabla </a:t>
            </a:r>
            <a:r>
              <a:rPr lang="es-419" sz="950">
                <a:solidFill>
                  <a:srgbClr val="188038"/>
                </a:solidFill>
                <a:latin typeface="Courier New"/>
                <a:ea typeface="Courier New"/>
                <a:cs typeface="Courier New"/>
                <a:sym typeface="Courier New"/>
              </a:rPr>
              <a:t>Productos</a:t>
            </a:r>
            <a:r>
              <a:rPr lang="es-419" sz="1200">
                <a:solidFill>
                  <a:srgbClr val="374151"/>
                </a:solidFill>
                <a:latin typeface="Roboto"/>
                <a:ea typeface="Roboto"/>
                <a:cs typeface="Roboto"/>
                <a:sym typeface="Roboto"/>
              </a:rPr>
              <a:t> y deseas ver los productos desde el más caro al más barato, utilizarías: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El uso de </a:t>
            </a:r>
            <a:r>
              <a:rPr lang="es-419" sz="950">
                <a:solidFill>
                  <a:srgbClr val="188038"/>
                </a:solidFill>
                <a:latin typeface="Courier New"/>
                <a:ea typeface="Courier New"/>
                <a:cs typeface="Courier New"/>
                <a:sym typeface="Courier New"/>
              </a:rPr>
              <a:t>DESC</a:t>
            </a:r>
            <a:r>
              <a:rPr lang="es-419" sz="1200">
                <a:solidFill>
                  <a:srgbClr val="374151"/>
                </a:solidFill>
                <a:latin typeface="Roboto"/>
                <a:ea typeface="Roboto"/>
                <a:cs typeface="Roboto"/>
                <a:sym typeface="Roboto"/>
              </a:rPr>
              <a:t> después de la columna </a:t>
            </a:r>
            <a:r>
              <a:rPr lang="es-419" sz="950">
                <a:solidFill>
                  <a:srgbClr val="188038"/>
                </a:solidFill>
                <a:latin typeface="Courier New"/>
                <a:ea typeface="Courier New"/>
                <a:cs typeface="Courier New"/>
                <a:sym typeface="Courier New"/>
              </a:rPr>
              <a:t>Precio</a:t>
            </a:r>
            <a:r>
              <a:rPr lang="es-419" sz="1200">
                <a:solidFill>
                  <a:srgbClr val="374151"/>
                </a:solidFill>
                <a:latin typeface="Roboto"/>
                <a:ea typeface="Roboto"/>
                <a:cs typeface="Roboto"/>
                <a:sym typeface="Roboto"/>
              </a:rPr>
              <a:t> asegura que los productos se enumeren en orden descendente según su precio.</a:t>
            </a:r>
            <a:endParaRPr sz="1200">
              <a:solidFill>
                <a:srgbClr val="374151"/>
              </a:solidFill>
              <a:latin typeface="Roboto"/>
              <a:ea typeface="Roboto"/>
              <a:cs typeface="Roboto"/>
              <a:sym typeface="Roboto"/>
            </a:endParaRPr>
          </a:p>
        </p:txBody>
      </p:sp>
      <p:sp>
        <p:nvSpPr>
          <p:cNvPr id="289" name="Google Shape;289;p42"/>
          <p:cNvSpPr txBox="1"/>
          <p:nvPr>
            <p:ph type="title"/>
          </p:nvPr>
        </p:nvSpPr>
        <p:spPr>
          <a:xfrm>
            <a:off x="727650" y="5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ORDER  BY</a:t>
            </a:r>
            <a:endParaRPr/>
          </a:p>
        </p:txBody>
      </p:sp>
      <p:pic>
        <p:nvPicPr>
          <p:cNvPr id="290" name="Google Shape;290;p42"/>
          <p:cNvPicPr preferRelativeResize="0"/>
          <p:nvPr/>
        </p:nvPicPr>
        <p:blipFill>
          <a:blip r:embed="rId3">
            <a:alphaModFix/>
          </a:blip>
          <a:stretch>
            <a:fillRect/>
          </a:stretch>
        </p:blipFill>
        <p:spPr>
          <a:xfrm>
            <a:off x="843488" y="1938325"/>
            <a:ext cx="3000375" cy="809625"/>
          </a:xfrm>
          <a:prstGeom prst="rect">
            <a:avLst/>
          </a:prstGeom>
          <a:noFill/>
          <a:ln>
            <a:noFill/>
          </a:ln>
        </p:spPr>
      </p:pic>
      <p:pic>
        <p:nvPicPr>
          <p:cNvPr id="291" name="Google Shape;291;p42"/>
          <p:cNvPicPr preferRelativeResize="0"/>
          <p:nvPr/>
        </p:nvPicPr>
        <p:blipFill>
          <a:blip r:embed="rId4">
            <a:alphaModFix/>
          </a:blip>
          <a:stretch>
            <a:fillRect/>
          </a:stretch>
        </p:blipFill>
        <p:spPr>
          <a:xfrm>
            <a:off x="843488" y="3565013"/>
            <a:ext cx="3000375" cy="79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idx="1" type="body"/>
          </p:nvPr>
        </p:nvSpPr>
        <p:spPr>
          <a:xfrm>
            <a:off x="729450" y="1481925"/>
            <a:ext cx="5744400" cy="3515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En SQL, el </a:t>
            </a:r>
            <a:r>
              <a:rPr lang="es-419" sz="1050">
                <a:solidFill>
                  <a:srgbClr val="374151"/>
                </a:solidFill>
                <a:latin typeface="Courier New"/>
                <a:ea typeface="Courier New"/>
                <a:cs typeface="Courier New"/>
                <a:sym typeface="Courier New"/>
              </a:rPr>
              <a:t>LIMIT</a:t>
            </a:r>
            <a:r>
              <a:rPr lang="es-419" sz="1200">
                <a:solidFill>
                  <a:srgbClr val="374151"/>
                </a:solidFill>
                <a:latin typeface="Roboto"/>
                <a:ea typeface="Roboto"/>
                <a:cs typeface="Roboto"/>
                <a:sym typeface="Roboto"/>
              </a:rPr>
              <a:t> es una cláusula que se utiliza para especificar el número máximo de registros que se deben retornar en el resultado de una consulta. Su principal rol es restringir la cantidad de registros devueltos, lo cual es especialmente útil en tablas grandes con miles de registros. Por ejemplo, si solo se quiere obtener los primeros 10 registros de una tabla, se puede usar la cláusula LIMIT para lograr esto.</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La cláusula LIMIT es esencialmente usada en escenarios donde se necesita paginar resultados o limitar la cantidad de datos recuperados de la base de datos para optimizar el rendimiento y la eficiencia de la consulta. Por ejemplo, al crear características de paginación en aplicaciones web, donde solo se muestra un subconjunto de datos a la vez.</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Es importante destacar que, aunque la funcionalidad de LIMIT es común en muchos sistemas de bases de datos, la sintaxis específica y las capacidades pueden variar según el sistema de gestión de bases de datos (RDBMS) que se esté utilizando.</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sp>
        <p:nvSpPr>
          <p:cNvPr id="297" name="Google Shape;297;p43"/>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LIMIT</a:t>
            </a:r>
            <a:endParaRPr/>
          </a:p>
        </p:txBody>
      </p:sp>
      <p:pic>
        <p:nvPicPr>
          <p:cNvPr id="298" name="Google Shape;298;p43"/>
          <p:cNvPicPr preferRelativeResize="0"/>
          <p:nvPr/>
        </p:nvPicPr>
        <p:blipFill>
          <a:blip r:embed="rId3">
            <a:alphaModFix/>
          </a:blip>
          <a:stretch>
            <a:fillRect/>
          </a:stretch>
        </p:blipFill>
        <p:spPr>
          <a:xfrm>
            <a:off x="6814224" y="1584700"/>
            <a:ext cx="1975575" cy="1065475"/>
          </a:xfrm>
          <a:prstGeom prst="rect">
            <a:avLst/>
          </a:prstGeom>
          <a:noFill/>
          <a:ln>
            <a:noFill/>
          </a:ln>
        </p:spPr>
      </p:pic>
      <p:pic>
        <p:nvPicPr>
          <p:cNvPr id="299" name="Google Shape;299;p43"/>
          <p:cNvPicPr preferRelativeResize="0"/>
          <p:nvPr/>
        </p:nvPicPr>
        <p:blipFill>
          <a:blip r:embed="rId4">
            <a:alphaModFix/>
          </a:blip>
          <a:stretch>
            <a:fillRect/>
          </a:stretch>
        </p:blipFill>
        <p:spPr>
          <a:xfrm>
            <a:off x="6923013" y="2770125"/>
            <a:ext cx="1757995" cy="21885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Cada uno de los elementos: LIMIT</a:t>
            </a:r>
            <a:endParaRPr/>
          </a:p>
        </p:txBody>
      </p:sp>
      <p:sp>
        <p:nvSpPr>
          <p:cNvPr id="305" name="Google Shape;305;p44"/>
          <p:cNvSpPr txBox="1"/>
          <p:nvPr>
            <p:ph idx="1" type="body"/>
          </p:nvPr>
        </p:nvSpPr>
        <p:spPr>
          <a:xfrm>
            <a:off x="727650" y="1368350"/>
            <a:ext cx="8099100" cy="36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Dos tipos de bases de datos: los Data Warehouses (Post-hoc) vs. Bases de Datos Transaccionales.</a:t>
            </a:r>
            <a:endParaRPr/>
          </a:p>
          <a:p>
            <a:pPr indent="-311150" lvl="0" marL="457200" rtl="0" algn="l">
              <a:spcBef>
                <a:spcPts val="1200"/>
              </a:spcBef>
              <a:spcAft>
                <a:spcPts val="0"/>
              </a:spcAft>
              <a:buSzPts val="1300"/>
              <a:buChar char="●"/>
            </a:pPr>
            <a:r>
              <a:rPr lang="es-419" sz="1200">
                <a:solidFill>
                  <a:srgbClr val="000000"/>
                </a:solidFill>
                <a:latin typeface="Roboto"/>
                <a:ea typeface="Roboto"/>
                <a:cs typeface="Roboto"/>
                <a:sym typeface="Roboto"/>
              </a:rPr>
              <a:t>Obtener los primeros 5 clientes</a:t>
            </a:r>
            <a:r>
              <a:rPr lang="es-419" sz="1200">
                <a:solidFill>
                  <a:srgbClr val="374151"/>
                </a:solidFill>
                <a:latin typeface="Roboto"/>
                <a:ea typeface="Roboto"/>
                <a:cs typeface="Roboto"/>
                <a:sym typeface="Roboto"/>
              </a:rPr>
              <a:t>: Si tienes una tabla llamada </a:t>
            </a:r>
            <a:r>
              <a:rPr lang="es-419" sz="950">
                <a:solidFill>
                  <a:srgbClr val="188038"/>
                </a:solidFill>
                <a:latin typeface="Courier New"/>
                <a:ea typeface="Courier New"/>
                <a:cs typeface="Courier New"/>
                <a:sym typeface="Courier New"/>
              </a:rPr>
              <a:t>Clientes</a:t>
            </a:r>
            <a:r>
              <a:rPr lang="es-419" sz="1200">
                <a:solidFill>
                  <a:srgbClr val="374151"/>
                </a:solidFill>
                <a:latin typeface="Roboto"/>
                <a:ea typeface="Roboto"/>
                <a:cs typeface="Roboto"/>
                <a:sym typeface="Roboto"/>
              </a:rPr>
              <a:t> y solo deseas ver los primeros 5 clientes listados en la base de datos, podrías usar: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s-419" sz="1200">
                <a:solidFill>
                  <a:srgbClr val="000000"/>
                </a:solidFill>
                <a:latin typeface="Roboto"/>
                <a:ea typeface="Roboto"/>
                <a:cs typeface="Roboto"/>
                <a:sym typeface="Roboto"/>
              </a:rPr>
              <a:t>Mostrar 3 productos más recientes</a:t>
            </a:r>
            <a:r>
              <a:rPr lang="es-419" sz="1200">
                <a:solidFill>
                  <a:srgbClr val="374151"/>
                </a:solidFill>
                <a:latin typeface="Roboto"/>
                <a:ea typeface="Roboto"/>
                <a:cs typeface="Roboto"/>
                <a:sym typeface="Roboto"/>
              </a:rPr>
              <a:t>: Suponiendo que tienes una tabla </a:t>
            </a:r>
            <a:r>
              <a:rPr lang="es-419" sz="950">
                <a:solidFill>
                  <a:srgbClr val="188038"/>
                </a:solidFill>
                <a:latin typeface="Courier New"/>
                <a:ea typeface="Courier New"/>
                <a:cs typeface="Courier New"/>
                <a:sym typeface="Courier New"/>
              </a:rPr>
              <a:t>Productos</a:t>
            </a:r>
            <a:r>
              <a:rPr lang="es-419" sz="1200">
                <a:solidFill>
                  <a:srgbClr val="374151"/>
                </a:solidFill>
                <a:latin typeface="Roboto"/>
                <a:ea typeface="Roboto"/>
                <a:cs typeface="Roboto"/>
                <a:sym typeface="Roboto"/>
              </a:rPr>
              <a:t> con una columna de fecha llamada </a:t>
            </a:r>
            <a:r>
              <a:rPr lang="es-419" sz="950">
                <a:solidFill>
                  <a:srgbClr val="188038"/>
                </a:solidFill>
                <a:latin typeface="Courier New"/>
                <a:ea typeface="Courier New"/>
                <a:cs typeface="Courier New"/>
                <a:sym typeface="Courier New"/>
              </a:rPr>
              <a:t>FechaAgregado</a:t>
            </a:r>
            <a:r>
              <a:rPr lang="es-419" sz="1200">
                <a:solidFill>
                  <a:srgbClr val="374151"/>
                </a:solidFill>
                <a:latin typeface="Roboto"/>
                <a:ea typeface="Roboto"/>
                <a:cs typeface="Roboto"/>
                <a:sym typeface="Roboto"/>
              </a:rPr>
              <a:t> y quieres ver los 3 productos más recientes añadidos a la base de datos, utilizarías:</a:t>
            </a:r>
            <a:endParaRPr/>
          </a:p>
        </p:txBody>
      </p:sp>
      <p:pic>
        <p:nvPicPr>
          <p:cNvPr id="306" name="Google Shape;306;p44"/>
          <p:cNvPicPr preferRelativeResize="0"/>
          <p:nvPr/>
        </p:nvPicPr>
        <p:blipFill>
          <a:blip r:embed="rId3">
            <a:alphaModFix/>
          </a:blip>
          <a:stretch>
            <a:fillRect/>
          </a:stretch>
        </p:blipFill>
        <p:spPr>
          <a:xfrm>
            <a:off x="2439013" y="2370438"/>
            <a:ext cx="3000375" cy="1019175"/>
          </a:xfrm>
          <a:prstGeom prst="rect">
            <a:avLst/>
          </a:prstGeom>
          <a:noFill/>
          <a:ln>
            <a:noFill/>
          </a:ln>
        </p:spPr>
      </p:pic>
      <p:pic>
        <p:nvPicPr>
          <p:cNvPr id="307" name="Google Shape;307;p44"/>
          <p:cNvPicPr preferRelativeResize="0"/>
          <p:nvPr/>
        </p:nvPicPr>
        <p:blipFill>
          <a:blip r:embed="rId4">
            <a:alphaModFix/>
          </a:blip>
          <a:stretch>
            <a:fillRect/>
          </a:stretch>
        </p:blipFill>
        <p:spPr>
          <a:xfrm>
            <a:off x="2424738" y="4074138"/>
            <a:ext cx="3028950" cy="1019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727650" y="534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Y… esto esto es todo para dominar el SQL ?</a:t>
            </a:r>
            <a:endParaRPr/>
          </a:p>
        </p:txBody>
      </p:sp>
      <p:sp>
        <p:nvSpPr>
          <p:cNvPr id="313" name="Google Shape;313;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5"/>
          <p:cNvPicPr preferRelativeResize="0"/>
          <p:nvPr/>
        </p:nvPicPr>
        <p:blipFill>
          <a:blip r:embed="rId3">
            <a:alphaModFix/>
          </a:blip>
          <a:stretch>
            <a:fillRect/>
          </a:stretch>
        </p:blipFill>
        <p:spPr>
          <a:xfrm>
            <a:off x="1800" y="1330500"/>
            <a:ext cx="9144000" cy="381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Comando adicionales en el SQL</a:t>
            </a:r>
            <a:endParaRPr sz="1600">
              <a:solidFill>
                <a:schemeClr val="accent1"/>
              </a:solidFill>
              <a:latin typeface="Lato"/>
              <a:ea typeface="Lato"/>
              <a:cs typeface="Lato"/>
              <a:sym typeface="Lato"/>
            </a:endParaRPr>
          </a:p>
        </p:txBody>
      </p:sp>
      <p:sp>
        <p:nvSpPr>
          <p:cNvPr id="320" name="Google Shape;320;p46"/>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idx="1" type="body"/>
          </p:nvPr>
        </p:nvSpPr>
        <p:spPr>
          <a:xfrm>
            <a:off x="727650" y="1422450"/>
            <a:ext cx="7688700" cy="340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Son muuuuchas las funcionalidades y funciones en SQL posee. Me parece adecuado abordar primero los comandos más popular, e inicar por los: DDL, DML, DCL, TCL y DQL. </a:t>
            </a:r>
            <a:endParaRPr/>
          </a:p>
        </p:txBody>
      </p:sp>
      <p:sp>
        <p:nvSpPr>
          <p:cNvPr id="326" name="Google Shape;326;p47"/>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Los comandos en SQL: </a:t>
            </a:r>
            <a:endParaRPr/>
          </a:p>
        </p:txBody>
      </p:sp>
      <p:pic>
        <p:nvPicPr>
          <p:cNvPr id="327" name="Google Shape;327;p47"/>
          <p:cNvPicPr preferRelativeResize="0"/>
          <p:nvPr/>
        </p:nvPicPr>
        <p:blipFill>
          <a:blip r:embed="rId3">
            <a:alphaModFix/>
          </a:blip>
          <a:stretch>
            <a:fillRect/>
          </a:stretch>
        </p:blipFill>
        <p:spPr>
          <a:xfrm>
            <a:off x="331350" y="2124600"/>
            <a:ext cx="8532675" cy="2835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729450" y="56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DDL </a:t>
            </a:r>
            <a:endParaRPr/>
          </a:p>
        </p:txBody>
      </p:sp>
      <p:sp>
        <p:nvSpPr>
          <p:cNvPr id="333" name="Google Shape;333;p48"/>
          <p:cNvSpPr txBox="1"/>
          <p:nvPr>
            <p:ph idx="1" type="body"/>
          </p:nvPr>
        </p:nvSpPr>
        <p:spPr>
          <a:xfrm>
            <a:off x="729450" y="1375200"/>
            <a:ext cx="8043300" cy="371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DDL, o </a:t>
            </a:r>
            <a:r>
              <a:rPr lang="es-419" sz="1200">
                <a:solidFill>
                  <a:srgbClr val="000000"/>
                </a:solidFill>
                <a:latin typeface="Roboto"/>
                <a:ea typeface="Roboto"/>
                <a:cs typeface="Roboto"/>
                <a:sym typeface="Roboto"/>
              </a:rPr>
              <a:t>L</a:t>
            </a:r>
            <a:r>
              <a:rPr b="1" lang="es-419" sz="1200">
                <a:solidFill>
                  <a:srgbClr val="000000"/>
                </a:solidFill>
                <a:latin typeface="Roboto"/>
                <a:ea typeface="Roboto"/>
                <a:cs typeface="Roboto"/>
                <a:sym typeface="Roboto"/>
              </a:rPr>
              <a:t>enguaje de Definición de Datos</a:t>
            </a:r>
            <a:r>
              <a:rPr lang="es-419" sz="1200">
                <a:solidFill>
                  <a:srgbClr val="374151"/>
                </a:solidFill>
                <a:latin typeface="Roboto"/>
                <a:ea typeface="Roboto"/>
                <a:cs typeface="Roboto"/>
                <a:sym typeface="Roboto"/>
              </a:rPr>
              <a:t>, se utiliza principalmente en SQL para definir y gestionar la estructura de la base de datos, pero no para manipular los datos en sí. Estos son algunos de los comandos más utilizados de DDL:</a:t>
            </a:r>
            <a:endParaRPr b="1" sz="1200">
              <a:solidFill>
                <a:srgbClr val="000000"/>
              </a:solidFill>
              <a:latin typeface="Roboto"/>
              <a:ea typeface="Roboto"/>
              <a:cs typeface="Roboto"/>
              <a:sym typeface="Roboto"/>
            </a:endParaRPr>
          </a:p>
          <a:p>
            <a:pPr indent="0" lvl="0" marL="0" rtl="0" algn="l">
              <a:spcBef>
                <a:spcPts val="1200"/>
              </a:spcBef>
              <a:spcAft>
                <a:spcPts val="0"/>
              </a:spcAft>
              <a:buNone/>
            </a:pPr>
            <a:r>
              <a:rPr b="1" lang="es-419" sz="1200">
                <a:solidFill>
                  <a:srgbClr val="000000"/>
                </a:solidFill>
                <a:latin typeface="Roboto"/>
                <a:ea typeface="Roboto"/>
                <a:cs typeface="Roboto"/>
                <a:sym typeface="Roboto"/>
              </a:rPr>
              <a:t>CREATE</a:t>
            </a:r>
            <a:r>
              <a:rPr lang="es-419" sz="1200">
                <a:solidFill>
                  <a:srgbClr val="374151"/>
                </a:solidFill>
                <a:latin typeface="Roboto"/>
                <a:ea typeface="Roboto"/>
                <a:cs typeface="Roboto"/>
                <a:sym typeface="Roboto"/>
              </a:rPr>
              <a:t>: Este comando se utiliza para crear objetos en la base de datos. Por ejemplo:</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b="1" lang="es-419" sz="1200">
                <a:solidFill>
                  <a:srgbClr val="000000"/>
                </a:solidFill>
                <a:latin typeface="Roboto"/>
                <a:ea typeface="Roboto"/>
                <a:cs typeface="Roboto"/>
                <a:sym typeface="Roboto"/>
              </a:rPr>
              <a:t>ALTER</a:t>
            </a:r>
            <a:r>
              <a:rPr lang="es-419" sz="1200">
                <a:solidFill>
                  <a:srgbClr val="374151"/>
                </a:solidFill>
                <a:latin typeface="Roboto"/>
                <a:ea typeface="Roboto"/>
                <a:cs typeface="Roboto"/>
                <a:sym typeface="Roboto"/>
              </a:rPr>
              <a:t>: Modifica una estructura existente de la base de datos. Por ejemplo, para añadir una columna a una tabla existente:</a:t>
            </a:r>
            <a:endParaRPr sz="1200">
              <a:solidFill>
                <a:srgbClr val="374151"/>
              </a:solidFill>
              <a:latin typeface="Roboto"/>
              <a:ea typeface="Roboto"/>
              <a:cs typeface="Roboto"/>
              <a:sym typeface="Roboto"/>
            </a:endParaRPr>
          </a:p>
        </p:txBody>
      </p:sp>
      <p:pic>
        <p:nvPicPr>
          <p:cNvPr id="334" name="Google Shape;334;p48"/>
          <p:cNvPicPr preferRelativeResize="0"/>
          <p:nvPr/>
        </p:nvPicPr>
        <p:blipFill>
          <a:blip r:embed="rId3">
            <a:alphaModFix/>
          </a:blip>
          <a:stretch>
            <a:fillRect/>
          </a:stretch>
        </p:blipFill>
        <p:spPr>
          <a:xfrm>
            <a:off x="2485800" y="2329825"/>
            <a:ext cx="4175999" cy="932300"/>
          </a:xfrm>
          <a:prstGeom prst="rect">
            <a:avLst/>
          </a:prstGeom>
          <a:noFill/>
          <a:ln>
            <a:noFill/>
          </a:ln>
        </p:spPr>
      </p:pic>
      <p:pic>
        <p:nvPicPr>
          <p:cNvPr id="335" name="Google Shape;335;p48"/>
          <p:cNvPicPr preferRelativeResize="0"/>
          <p:nvPr/>
        </p:nvPicPr>
        <p:blipFill>
          <a:blip r:embed="rId4">
            <a:alphaModFix/>
          </a:blip>
          <a:stretch>
            <a:fillRect/>
          </a:stretch>
        </p:blipFill>
        <p:spPr>
          <a:xfrm>
            <a:off x="2484000" y="3972400"/>
            <a:ext cx="4176000" cy="36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idx="1" type="body"/>
          </p:nvPr>
        </p:nvSpPr>
        <p:spPr>
          <a:xfrm>
            <a:off x="729450" y="1743375"/>
            <a:ext cx="7688700" cy="317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200">
                <a:solidFill>
                  <a:srgbClr val="000000"/>
                </a:solidFill>
                <a:latin typeface="Roboto"/>
                <a:ea typeface="Roboto"/>
                <a:cs typeface="Roboto"/>
                <a:sym typeface="Roboto"/>
              </a:rPr>
              <a:t>DROP</a:t>
            </a:r>
            <a:r>
              <a:rPr lang="es-419" sz="1200">
                <a:solidFill>
                  <a:srgbClr val="374151"/>
                </a:solidFill>
                <a:latin typeface="Roboto"/>
                <a:ea typeface="Roboto"/>
                <a:cs typeface="Roboto"/>
                <a:sym typeface="Roboto"/>
              </a:rPr>
              <a:t>: Elimina un objeto existente en la base de datos, como una tabla.</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b="1" lang="es-419" sz="1200">
                <a:solidFill>
                  <a:srgbClr val="000000"/>
                </a:solidFill>
                <a:latin typeface="Roboto"/>
                <a:ea typeface="Roboto"/>
                <a:cs typeface="Roboto"/>
                <a:sym typeface="Roboto"/>
              </a:rPr>
              <a:t>TRUNCATE</a:t>
            </a:r>
            <a:r>
              <a:rPr lang="es-419" sz="1200">
                <a:solidFill>
                  <a:srgbClr val="374151"/>
                </a:solidFill>
                <a:latin typeface="Roboto"/>
                <a:ea typeface="Roboto"/>
                <a:cs typeface="Roboto"/>
                <a:sym typeface="Roboto"/>
              </a:rPr>
              <a:t>: Elimina todos los registros de una tabla pero mantiene la estructura para futuras inserciones.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b="1" lang="es-419" sz="1200">
                <a:solidFill>
                  <a:srgbClr val="000000"/>
                </a:solidFill>
                <a:latin typeface="Roboto"/>
                <a:ea typeface="Roboto"/>
                <a:cs typeface="Roboto"/>
                <a:sym typeface="Roboto"/>
              </a:rPr>
              <a:t>RENAME</a:t>
            </a:r>
            <a:r>
              <a:rPr lang="es-419" sz="1200">
                <a:solidFill>
                  <a:srgbClr val="374151"/>
                </a:solidFill>
                <a:latin typeface="Roboto"/>
                <a:ea typeface="Roboto"/>
                <a:cs typeface="Roboto"/>
                <a:sym typeface="Roboto"/>
              </a:rPr>
              <a:t>: Se utiliza para cambiar el nombre a un objeto de la base de datos.</a:t>
            </a:r>
            <a:endParaRPr sz="1200">
              <a:solidFill>
                <a:srgbClr val="374151"/>
              </a:solidFill>
              <a:latin typeface="Roboto"/>
              <a:ea typeface="Roboto"/>
              <a:cs typeface="Roboto"/>
              <a:sym typeface="Roboto"/>
            </a:endParaRPr>
          </a:p>
        </p:txBody>
      </p:sp>
      <p:sp>
        <p:nvSpPr>
          <p:cNvPr id="341" name="Google Shape;341;p49"/>
          <p:cNvSpPr txBox="1"/>
          <p:nvPr>
            <p:ph type="title"/>
          </p:nvPr>
        </p:nvSpPr>
        <p:spPr>
          <a:xfrm>
            <a:off x="729450" y="561475"/>
            <a:ext cx="7688700" cy="48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DDL </a:t>
            </a:r>
            <a:endParaRPr/>
          </a:p>
        </p:txBody>
      </p:sp>
      <p:pic>
        <p:nvPicPr>
          <p:cNvPr id="342" name="Google Shape;342;p49"/>
          <p:cNvPicPr preferRelativeResize="0"/>
          <p:nvPr/>
        </p:nvPicPr>
        <p:blipFill>
          <a:blip r:embed="rId3">
            <a:alphaModFix/>
          </a:blip>
          <a:stretch>
            <a:fillRect/>
          </a:stretch>
        </p:blipFill>
        <p:spPr>
          <a:xfrm>
            <a:off x="2652563" y="2326500"/>
            <a:ext cx="3838877" cy="341900"/>
          </a:xfrm>
          <a:prstGeom prst="rect">
            <a:avLst/>
          </a:prstGeom>
          <a:noFill/>
          <a:ln>
            <a:noFill/>
          </a:ln>
        </p:spPr>
      </p:pic>
      <p:pic>
        <p:nvPicPr>
          <p:cNvPr id="343" name="Google Shape;343;p49"/>
          <p:cNvPicPr preferRelativeResize="0"/>
          <p:nvPr/>
        </p:nvPicPr>
        <p:blipFill>
          <a:blip r:embed="rId4">
            <a:alphaModFix/>
          </a:blip>
          <a:stretch>
            <a:fillRect/>
          </a:stretch>
        </p:blipFill>
        <p:spPr>
          <a:xfrm>
            <a:off x="2654363" y="3398525"/>
            <a:ext cx="3838877" cy="341900"/>
          </a:xfrm>
          <a:prstGeom prst="rect">
            <a:avLst/>
          </a:prstGeom>
          <a:noFill/>
          <a:ln>
            <a:noFill/>
          </a:ln>
        </p:spPr>
      </p:pic>
      <p:pic>
        <p:nvPicPr>
          <p:cNvPr id="344" name="Google Shape;344;p49"/>
          <p:cNvPicPr preferRelativeResize="0"/>
          <p:nvPr/>
        </p:nvPicPr>
        <p:blipFill>
          <a:blip r:embed="rId5">
            <a:alphaModFix/>
          </a:blip>
          <a:stretch>
            <a:fillRect/>
          </a:stretch>
        </p:blipFill>
        <p:spPr>
          <a:xfrm>
            <a:off x="2599625" y="4470550"/>
            <a:ext cx="3838877" cy="34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27650" y="576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DDL </a:t>
            </a:r>
            <a:endParaRPr/>
          </a:p>
        </p:txBody>
      </p:sp>
      <p:sp>
        <p:nvSpPr>
          <p:cNvPr id="350" name="Google Shape;350;p50"/>
          <p:cNvSpPr txBox="1"/>
          <p:nvPr>
            <p:ph idx="1" type="body"/>
          </p:nvPr>
        </p:nvSpPr>
        <p:spPr>
          <a:xfrm>
            <a:off x="727650" y="1521225"/>
            <a:ext cx="4941000" cy="34383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s-419" sz="1200">
                <a:solidFill>
                  <a:srgbClr val="374151"/>
                </a:solidFill>
                <a:latin typeface="Roboto"/>
                <a:ea typeface="Roboto"/>
                <a:cs typeface="Roboto"/>
                <a:sym typeface="Roboto"/>
              </a:rPr>
              <a:t>Es importante mencionar que una vez que se ejecutan los comandos DDL, los cambios </a:t>
            </a:r>
            <a:r>
              <a:rPr b="1" lang="es-419" sz="1200">
                <a:solidFill>
                  <a:srgbClr val="374151"/>
                </a:solidFill>
                <a:latin typeface="Roboto"/>
                <a:ea typeface="Roboto"/>
                <a:cs typeface="Roboto"/>
                <a:sym typeface="Roboto"/>
              </a:rPr>
              <a:t>son permanentes y no se pueden deshacer</a:t>
            </a:r>
            <a:r>
              <a:rPr lang="es-419" sz="1200">
                <a:solidFill>
                  <a:srgbClr val="374151"/>
                </a:solidFill>
                <a:latin typeface="Roboto"/>
                <a:ea typeface="Roboto"/>
                <a:cs typeface="Roboto"/>
                <a:sym typeface="Roboto"/>
              </a:rPr>
              <a:t>. Así que siempre es buena práctica hacer una copia de seguridad de la base de datos antes de realizar cualquier operación DDL.</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También es fundamental entender que cada sistema de gestión de bases de datos (RDBMS) </a:t>
            </a:r>
            <a:r>
              <a:rPr b="1" lang="es-419" sz="1200">
                <a:solidFill>
                  <a:srgbClr val="374151"/>
                </a:solidFill>
                <a:latin typeface="Roboto"/>
                <a:ea typeface="Roboto"/>
                <a:cs typeface="Roboto"/>
                <a:sym typeface="Roboto"/>
              </a:rPr>
              <a:t>puede tener ligeras variaciones en la sintaxis y en las capacidades de los comandos DDL</a:t>
            </a:r>
            <a:r>
              <a:rPr lang="es-419" sz="1200">
                <a:solidFill>
                  <a:srgbClr val="374151"/>
                </a:solidFill>
                <a:latin typeface="Roboto"/>
                <a:ea typeface="Roboto"/>
                <a:cs typeface="Roboto"/>
                <a:sym typeface="Roboto"/>
              </a:rPr>
              <a:t>, así que siempre es recomendable revisar la documentación específica del RDBMS que estás utilizando.</a:t>
            </a:r>
            <a:endParaRPr sz="12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351" name="Google Shape;351;p50"/>
          <p:cNvPicPr preferRelativeResize="0"/>
          <p:nvPr/>
        </p:nvPicPr>
        <p:blipFill>
          <a:blip r:embed="rId3">
            <a:alphaModFix/>
          </a:blip>
          <a:stretch>
            <a:fillRect/>
          </a:stretch>
        </p:blipFill>
        <p:spPr>
          <a:xfrm>
            <a:off x="6219775" y="1410525"/>
            <a:ext cx="2398624" cy="1767400"/>
          </a:xfrm>
          <a:prstGeom prst="rect">
            <a:avLst/>
          </a:prstGeom>
          <a:noFill/>
          <a:ln>
            <a:noFill/>
          </a:ln>
        </p:spPr>
      </p:pic>
      <p:pic>
        <p:nvPicPr>
          <p:cNvPr id="352" name="Google Shape;352;p50"/>
          <p:cNvPicPr preferRelativeResize="0"/>
          <p:nvPr/>
        </p:nvPicPr>
        <p:blipFill>
          <a:blip r:embed="rId4">
            <a:alphaModFix/>
          </a:blip>
          <a:stretch>
            <a:fillRect/>
          </a:stretch>
        </p:blipFill>
        <p:spPr>
          <a:xfrm>
            <a:off x="6588700" y="3129725"/>
            <a:ext cx="1660776" cy="1660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727650" y="58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a:t>
            </a:r>
            <a:r>
              <a:rPr lang="es-419"/>
              <a:t>comandos </a:t>
            </a:r>
            <a:r>
              <a:rPr lang="es-419"/>
              <a:t>DML</a:t>
            </a:r>
            <a:endParaRPr/>
          </a:p>
        </p:txBody>
      </p:sp>
      <p:sp>
        <p:nvSpPr>
          <p:cNvPr id="358" name="Google Shape;358;p51"/>
          <p:cNvSpPr txBox="1"/>
          <p:nvPr>
            <p:ph idx="1" type="body"/>
          </p:nvPr>
        </p:nvSpPr>
        <p:spPr>
          <a:xfrm>
            <a:off x="727650" y="1250675"/>
            <a:ext cx="7967700" cy="380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comandos DML (Lenguaje de Manipulación de Datos) están diseñados para manipular los datos almacenados en las bases de datos. A continuación, se presentan los principales comandos DML junto con ejemplos de scripts:</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latin typeface="Roboto"/>
                <a:ea typeface="Roboto"/>
                <a:cs typeface="Roboto"/>
                <a:sym typeface="Roboto"/>
              </a:rPr>
              <a:t>INSERT</a:t>
            </a:r>
            <a:r>
              <a:rPr lang="es-419" sz="1200">
                <a:solidFill>
                  <a:srgbClr val="374151"/>
                </a:solidFill>
                <a:latin typeface="Roboto"/>
                <a:ea typeface="Roboto"/>
                <a:cs typeface="Roboto"/>
                <a:sym typeface="Roboto"/>
              </a:rPr>
              <a:t>: Este comando se utiliza para insertar nuevos registros en una tabla.</a:t>
            </a:r>
            <a:endParaRPr sz="1200">
              <a:solidFill>
                <a:srgbClr val="374151"/>
              </a:solidFill>
              <a:latin typeface="Roboto"/>
              <a:ea typeface="Roboto"/>
              <a:cs typeface="Roboto"/>
              <a:sym typeface="Roboto"/>
            </a:endParaRPr>
          </a:p>
          <a:p>
            <a:pPr indent="0" lvl="0" marL="0" rtl="0" algn="l">
              <a:spcBef>
                <a:spcPts val="1200"/>
              </a:spcBef>
              <a:spcAft>
                <a:spcPts val="0"/>
              </a:spcAft>
              <a:buNone/>
            </a:pPr>
            <a:br>
              <a:rPr lang="es-419" sz="1200">
                <a:solidFill>
                  <a:srgbClr val="374151"/>
                </a:solidFill>
                <a:latin typeface="Roboto"/>
                <a:ea typeface="Roboto"/>
                <a:cs typeface="Roboto"/>
                <a:sym typeface="Roboto"/>
              </a:rPr>
            </a:b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latin typeface="Roboto"/>
                <a:ea typeface="Roboto"/>
                <a:cs typeface="Roboto"/>
                <a:sym typeface="Roboto"/>
              </a:rPr>
              <a:t>UPDATE</a:t>
            </a:r>
            <a:r>
              <a:rPr lang="es-419" sz="1200">
                <a:solidFill>
                  <a:srgbClr val="374151"/>
                </a:solidFill>
                <a:latin typeface="Roboto"/>
                <a:ea typeface="Roboto"/>
                <a:cs typeface="Roboto"/>
                <a:sym typeface="Roboto"/>
              </a:rPr>
              <a:t>: Se utiliza para modificar registros existentes en una tabla.</a:t>
            </a:r>
            <a:endParaRPr sz="1200">
              <a:solidFill>
                <a:srgbClr val="374151"/>
              </a:solidFill>
              <a:latin typeface="Roboto"/>
              <a:ea typeface="Roboto"/>
              <a:cs typeface="Roboto"/>
              <a:sym typeface="Roboto"/>
            </a:endParaRPr>
          </a:p>
        </p:txBody>
      </p:sp>
      <p:pic>
        <p:nvPicPr>
          <p:cNvPr id="359" name="Google Shape;359;p51"/>
          <p:cNvPicPr preferRelativeResize="0"/>
          <p:nvPr/>
        </p:nvPicPr>
        <p:blipFill>
          <a:blip r:embed="rId3">
            <a:alphaModFix/>
          </a:blip>
          <a:stretch>
            <a:fillRect/>
          </a:stretch>
        </p:blipFill>
        <p:spPr>
          <a:xfrm>
            <a:off x="1451213" y="2231725"/>
            <a:ext cx="1905875" cy="476600"/>
          </a:xfrm>
          <a:prstGeom prst="rect">
            <a:avLst/>
          </a:prstGeom>
          <a:noFill/>
          <a:ln>
            <a:noFill/>
          </a:ln>
        </p:spPr>
      </p:pic>
      <p:pic>
        <p:nvPicPr>
          <p:cNvPr id="360" name="Google Shape;360;p51"/>
          <p:cNvPicPr preferRelativeResize="0"/>
          <p:nvPr/>
        </p:nvPicPr>
        <p:blipFill>
          <a:blip r:embed="rId4">
            <a:alphaModFix/>
          </a:blip>
          <a:stretch>
            <a:fillRect/>
          </a:stretch>
        </p:blipFill>
        <p:spPr>
          <a:xfrm>
            <a:off x="4299850" y="2250050"/>
            <a:ext cx="2928800" cy="439950"/>
          </a:xfrm>
          <a:prstGeom prst="rect">
            <a:avLst/>
          </a:prstGeom>
          <a:noFill/>
          <a:ln>
            <a:noFill/>
          </a:ln>
        </p:spPr>
      </p:pic>
      <p:pic>
        <p:nvPicPr>
          <p:cNvPr id="361" name="Google Shape;361;p51"/>
          <p:cNvPicPr preferRelativeResize="0"/>
          <p:nvPr/>
        </p:nvPicPr>
        <p:blipFill>
          <a:blip r:embed="rId5">
            <a:alphaModFix/>
          </a:blip>
          <a:stretch>
            <a:fillRect/>
          </a:stretch>
        </p:blipFill>
        <p:spPr>
          <a:xfrm>
            <a:off x="1451225" y="3420525"/>
            <a:ext cx="2284650" cy="476600"/>
          </a:xfrm>
          <a:prstGeom prst="rect">
            <a:avLst/>
          </a:prstGeom>
          <a:noFill/>
          <a:ln>
            <a:noFill/>
          </a:ln>
        </p:spPr>
      </p:pic>
      <p:pic>
        <p:nvPicPr>
          <p:cNvPr id="362" name="Google Shape;362;p51"/>
          <p:cNvPicPr preferRelativeResize="0"/>
          <p:nvPr/>
        </p:nvPicPr>
        <p:blipFill>
          <a:blip r:embed="rId6">
            <a:alphaModFix/>
          </a:blip>
          <a:stretch>
            <a:fillRect/>
          </a:stretch>
        </p:blipFill>
        <p:spPr>
          <a:xfrm>
            <a:off x="4299841" y="3303025"/>
            <a:ext cx="2005109" cy="59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539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el SQL y su rol en la ciencia de datos</a:t>
            </a:r>
            <a:endParaRPr/>
          </a:p>
        </p:txBody>
      </p:sp>
      <p:sp>
        <p:nvSpPr>
          <p:cNvPr id="106" name="Google Shape;106;p16"/>
          <p:cNvSpPr txBox="1"/>
          <p:nvPr>
            <p:ph idx="1" type="body"/>
          </p:nvPr>
        </p:nvSpPr>
        <p:spPr>
          <a:xfrm>
            <a:off x="3082850" y="1505575"/>
            <a:ext cx="5781600" cy="355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a:t>
            </a:r>
            <a:r>
              <a:rPr b="1" i="1" lang="es-419" sz="1200">
                <a:solidFill>
                  <a:srgbClr val="374151"/>
                </a:solidFill>
                <a:latin typeface="Roboto"/>
                <a:ea typeface="Roboto"/>
                <a:cs typeface="Roboto"/>
                <a:sym typeface="Roboto"/>
              </a:rPr>
              <a:t>Lenguaje de Consulta Estructurada</a:t>
            </a:r>
            <a:r>
              <a:rPr lang="es-419" sz="1200">
                <a:solidFill>
                  <a:srgbClr val="374151"/>
                </a:solidFill>
                <a:latin typeface="Roboto"/>
                <a:ea typeface="Roboto"/>
                <a:cs typeface="Roboto"/>
                <a:sym typeface="Roboto"/>
              </a:rPr>
              <a:t>" (Structured Query Language), es un lenguaje de programación diseñado específicamente para gestionar y consultar bases de datos relacionales. Fue desarrollado por científicos de computadoras de IBM en la década de 1970.</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El papel de SQL en la Ciencia de Datos es fundamental. Dada la prevalencia de bases de datos en el mundo de los negocios y la ciencia, saber cómo extraer y manipular datos de estas bases es una habilidad esencial para cualquier científico de datos.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Con SQL, los profesionales pueden extraer datos, realizar análisis, hacer consultas, agregar información, y mucho más.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El SQL permite a los científicos de datos gestionar datos no estructurados con sus comandos y el modelo relacional de datos. Además, sistemas modernos de big data como Hadoop y Spark también utilizan SQL para mantener sistemas de bases de datos relacionales y procesar datos estructurados.</a:t>
            </a:r>
            <a:endParaRPr sz="1200">
              <a:solidFill>
                <a:srgbClr val="374151"/>
              </a:solidFill>
              <a:latin typeface="Roboto"/>
              <a:ea typeface="Roboto"/>
              <a:cs typeface="Roboto"/>
              <a:sym typeface="Roboto"/>
            </a:endParaRPr>
          </a:p>
        </p:txBody>
      </p:sp>
      <p:pic>
        <p:nvPicPr>
          <p:cNvPr id="107" name="Google Shape;107;p16"/>
          <p:cNvPicPr preferRelativeResize="0"/>
          <p:nvPr/>
        </p:nvPicPr>
        <p:blipFill>
          <a:blip r:embed="rId3">
            <a:alphaModFix/>
          </a:blip>
          <a:stretch>
            <a:fillRect/>
          </a:stretch>
        </p:blipFill>
        <p:spPr>
          <a:xfrm>
            <a:off x="449325" y="1644196"/>
            <a:ext cx="2124225" cy="1274549"/>
          </a:xfrm>
          <a:prstGeom prst="rect">
            <a:avLst/>
          </a:prstGeom>
          <a:noFill/>
          <a:ln>
            <a:noFill/>
          </a:ln>
        </p:spPr>
      </p:pic>
      <p:pic>
        <p:nvPicPr>
          <p:cNvPr id="108" name="Google Shape;108;p16"/>
          <p:cNvPicPr preferRelativeResize="0"/>
          <p:nvPr/>
        </p:nvPicPr>
        <p:blipFill>
          <a:blip r:embed="rId4">
            <a:alphaModFix/>
          </a:blip>
          <a:stretch>
            <a:fillRect/>
          </a:stretch>
        </p:blipFill>
        <p:spPr>
          <a:xfrm>
            <a:off x="551463" y="3038695"/>
            <a:ext cx="1919954" cy="19199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idx="1" type="body"/>
          </p:nvPr>
        </p:nvSpPr>
        <p:spPr>
          <a:xfrm>
            <a:off x="729450" y="1331900"/>
            <a:ext cx="7688700" cy="37143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8333"/>
              <a:buChar char="●"/>
            </a:pPr>
            <a:r>
              <a:rPr b="1" lang="es-419" sz="1200">
                <a:solidFill>
                  <a:srgbClr val="000000"/>
                </a:solidFill>
                <a:latin typeface="Roboto"/>
                <a:ea typeface="Roboto"/>
                <a:cs typeface="Roboto"/>
                <a:sym typeface="Roboto"/>
              </a:rPr>
              <a:t>DELETE</a:t>
            </a:r>
            <a:r>
              <a:rPr lang="es-419" sz="1200">
                <a:solidFill>
                  <a:srgbClr val="374151"/>
                </a:solidFill>
                <a:latin typeface="Roboto"/>
                <a:ea typeface="Roboto"/>
                <a:cs typeface="Roboto"/>
                <a:sym typeface="Roboto"/>
              </a:rPr>
              <a:t>: Este comando se utiliza para eliminar registros específicos de una tabla.</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299085" lvl="0" marL="457200" rtl="0" algn="l">
              <a:spcBef>
                <a:spcPts val="1200"/>
              </a:spcBef>
              <a:spcAft>
                <a:spcPts val="0"/>
              </a:spcAft>
              <a:buClr>
                <a:srgbClr val="374151"/>
              </a:buClr>
              <a:buSzPct val="100000"/>
              <a:buFont typeface="Roboto"/>
              <a:buChar char="●"/>
            </a:pPr>
            <a:r>
              <a:rPr b="1" lang="es-419" sz="1200">
                <a:solidFill>
                  <a:srgbClr val="374151"/>
                </a:solidFill>
                <a:latin typeface="Roboto"/>
                <a:ea typeface="Roboto"/>
                <a:cs typeface="Roboto"/>
                <a:sym typeface="Roboto"/>
              </a:rPr>
              <a:t>MERGE</a:t>
            </a:r>
            <a:r>
              <a:rPr lang="es-419" sz="1200">
                <a:solidFill>
                  <a:srgbClr val="374151"/>
                </a:solidFill>
                <a:latin typeface="Roboto"/>
                <a:ea typeface="Roboto"/>
                <a:cs typeface="Roboto"/>
                <a:sym typeface="Roboto"/>
              </a:rPr>
              <a:t>: combinar filas de dos o más tablas en función de una columna relacionada entre ellas.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Es importante señalar que estos comandos DML deben ser utilizados con precaución, especialmente los comandos </a:t>
            </a:r>
            <a:r>
              <a:rPr b="1" lang="es-419" sz="1200">
                <a:solidFill>
                  <a:srgbClr val="374151"/>
                </a:solidFill>
                <a:latin typeface="Roboto"/>
                <a:ea typeface="Roboto"/>
                <a:cs typeface="Roboto"/>
                <a:sym typeface="Roboto"/>
              </a:rPr>
              <a:t>UPDATE</a:t>
            </a:r>
            <a:r>
              <a:rPr lang="es-419" sz="1200">
                <a:solidFill>
                  <a:srgbClr val="374151"/>
                </a:solidFill>
                <a:latin typeface="Roboto"/>
                <a:ea typeface="Roboto"/>
                <a:cs typeface="Roboto"/>
                <a:sym typeface="Roboto"/>
              </a:rPr>
              <a:t> y </a:t>
            </a:r>
            <a:r>
              <a:rPr b="1" lang="es-419" sz="1200">
                <a:solidFill>
                  <a:srgbClr val="374151"/>
                </a:solidFill>
                <a:latin typeface="Roboto"/>
                <a:ea typeface="Roboto"/>
                <a:cs typeface="Roboto"/>
                <a:sym typeface="Roboto"/>
              </a:rPr>
              <a:t>DELETE</a:t>
            </a:r>
            <a:r>
              <a:rPr lang="es-419" sz="1200">
                <a:solidFill>
                  <a:srgbClr val="374151"/>
                </a:solidFill>
                <a:latin typeface="Roboto"/>
                <a:ea typeface="Roboto"/>
                <a:cs typeface="Roboto"/>
                <a:sym typeface="Roboto"/>
              </a:rPr>
              <a:t>, ya que pueden alterar o eliminar grandes cantidades de datos si no se especifica adecuadamente la condición en la cláusula WHERE.</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Además, es una buena práctica realizar copias de seguridad de los datos antes de realizar operaciones DML significativas y siempre verificar las operaciones en un entorno de desarrollo o prueba antes de aplicarlas a la base de datos de producción.</a:t>
            </a:r>
            <a:endParaRPr sz="1200">
              <a:solidFill>
                <a:srgbClr val="374151"/>
              </a:solidFill>
              <a:latin typeface="Roboto"/>
              <a:ea typeface="Roboto"/>
              <a:cs typeface="Roboto"/>
              <a:sym typeface="Roboto"/>
            </a:endParaRPr>
          </a:p>
        </p:txBody>
      </p:sp>
      <p:sp>
        <p:nvSpPr>
          <p:cNvPr id="368" name="Google Shape;368;p52"/>
          <p:cNvSpPr txBox="1"/>
          <p:nvPr>
            <p:ph type="title"/>
          </p:nvPr>
        </p:nvSpPr>
        <p:spPr>
          <a:xfrm>
            <a:off x="727650" y="58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DML</a:t>
            </a:r>
            <a:endParaRPr/>
          </a:p>
        </p:txBody>
      </p:sp>
      <p:pic>
        <p:nvPicPr>
          <p:cNvPr id="369" name="Google Shape;369;p52"/>
          <p:cNvPicPr preferRelativeResize="0"/>
          <p:nvPr/>
        </p:nvPicPr>
        <p:blipFill>
          <a:blip r:embed="rId3">
            <a:alphaModFix/>
          </a:blip>
          <a:stretch>
            <a:fillRect/>
          </a:stretch>
        </p:blipFill>
        <p:spPr>
          <a:xfrm>
            <a:off x="1289400" y="1794400"/>
            <a:ext cx="2059420" cy="278300"/>
          </a:xfrm>
          <a:prstGeom prst="rect">
            <a:avLst/>
          </a:prstGeom>
          <a:noFill/>
          <a:ln>
            <a:noFill/>
          </a:ln>
        </p:spPr>
      </p:pic>
      <p:pic>
        <p:nvPicPr>
          <p:cNvPr id="370" name="Google Shape;370;p52"/>
          <p:cNvPicPr preferRelativeResize="0"/>
          <p:nvPr/>
        </p:nvPicPr>
        <p:blipFill>
          <a:blip r:embed="rId4">
            <a:alphaModFix/>
          </a:blip>
          <a:stretch>
            <a:fillRect/>
          </a:stretch>
        </p:blipFill>
        <p:spPr>
          <a:xfrm>
            <a:off x="3862725" y="1794400"/>
            <a:ext cx="2684098" cy="535200"/>
          </a:xfrm>
          <a:prstGeom prst="rect">
            <a:avLst/>
          </a:prstGeom>
          <a:noFill/>
          <a:ln>
            <a:noFill/>
          </a:ln>
        </p:spPr>
      </p:pic>
      <p:pic>
        <p:nvPicPr>
          <p:cNvPr id="371" name="Google Shape;371;p52"/>
          <p:cNvPicPr preferRelativeResize="0"/>
          <p:nvPr/>
        </p:nvPicPr>
        <p:blipFill>
          <a:blip r:embed="rId5">
            <a:alphaModFix/>
          </a:blip>
          <a:stretch>
            <a:fillRect/>
          </a:stretch>
        </p:blipFill>
        <p:spPr>
          <a:xfrm>
            <a:off x="1289400" y="2660925"/>
            <a:ext cx="3360750" cy="904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type="title"/>
          </p:nvPr>
        </p:nvSpPr>
        <p:spPr>
          <a:xfrm>
            <a:off x="7294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a:t>
            </a:r>
            <a:r>
              <a:rPr lang="es-419"/>
              <a:t>comandos</a:t>
            </a:r>
            <a:r>
              <a:rPr lang="es-419"/>
              <a:t> DCL</a:t>
            </a:r>
            <a:endParaRPr/>
          </a:p>
        </p:txBody>
      </p:sp>
      <p:sp>
        <p:nvSpPr>
          <p:cNvPr id="377" name="Google Shape;377;p53"/>
          <p:cNvSpPr txBox="1"/>
          <p:nvPr>
            <p:ph idx="1" type="body"/>
          </p:nvPr>
        </p:nvSpPr>
        <p:spPr>
          <a:xfrm>
            <a:off x="729450" y="1283175"/>
            <a:ext cx="8176800" cy="376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comandos de </a:t>
            </a:r>
            <a:r>
              <a:rPr b="1" lang="es-419" sz="1200">
                <a:solidFill>
                  <a:srgbClr val="000000"/>
                </a:solidFill>
                <a:latin typeface="Roboto"/>
                <a:ea typeface="Roboto"/>
                <a:cs typeface="Roboto"/>
                <a:sym typeface="Roboto"/>
              </a:rPr>
              <a:t>Data Control Language</a:t>
            </a:r>
            <a:r>
              <a:rPr lang="es-419" sz="1200">
                <a:solidFill>
                  <a:srgbClr val="000000"/>
                </a:solidFill>
                <a:latin typeface="Roboto"/>
                <a:ea typeface="Roboto"/>
                <a:cs typeface="Roboto"/>
                <a:sym typeface="Roboto"/>
              </a:rPr>
              <a:t> (DCL)</a:t>
            </a:r>
            <a:r>
              <a:rPr lang="es-419" sz="1200">
                <a:solidFill>
                  <a:srgbClr val="374151"/>
                </a:solidFill>
                <a:latin typeface="Roboto"/>
                <a:ea typeface="Roboto"/>
                <a:cs typeface="Roboto"/>
                <a:sym typeface="Roboto"/>
              </a:rPr>
              <a:t> se utilizan principalmente para controlar el acceso a los datos en bases de datos. Estos comandos permiten otorgar y revocar derechos y permisos a los usuarios sobre la base de datos y sus objetos. Aquí están los comandos DCL principales y ejemplos de cómo se utilizan:</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b="1" lang="es-419" sz="1200">
                <a:solidFill>
                  <a:srgbClr val="000000"/>
                </a:solidFill>
                <a:latin typeface="Roboto"/>
                <a:ea typeface="Roboto"/>
                <a:cs typeface="Roboto"/>
                <a:sym typeface="Roboto"/>
              </a:rPr>
              <a:t>GRANT</a:t>
            </a:r>
            <a:r>
              <a:rPr lang="es-419" sz="1200">
                <a:solidFill>
                  <a:srgbClr val="374151"/>
                </a:solidFill>
                <a:latin typeface="Roboto"/>
                <a:ea typeface="Roboto"/>
                <a:cs typeface="Roboto"/>
                <a:sym typeface="Roboto"/>
              </a:rPr>
              <a:t>: Este comando se utiliza para otorgar permisos específicos a un usuario o a un grupo de usuarios. Estos permisos pueden ser de lectura, escritura, ejecución, entre otros.</a:t>
            </a:r>
            <a:endParaRPr sz="1200">
              <a:solidFill>
                <a:srgbClr val="374151"/>
              </a:solidFill>
              <a:latin typeface="Roboto"/>
              <a:ea typeface="Roboto"/>
              <a:cs typeface="Roboto"/>
              <a:sym typeface="Roboto"/>
            </a:endParaRPr>
          </a:p>
          <a:p>
            <a:pPr indent="0" lvl="0" marL="45720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	En este ejemplo, se otorgan permisos de lectura (SELECT) y actualización (UPDATE) a </a:t>
            </a:r>
            <a:r>
              <a:rPr lang="es-419" sz="950">
                <a:solidFill>
                  <a:srgbClr val="188038"/>
                </a:solidFill>
                <a:latin typeface="Courier New"/>
                <a:ea typeface="Courier New"/>
                <a:cs typeface="Courier New"/>
                <a:sym typeface="Courier New"/>
              </a:rPr>
              <a:t>john_doe</a:t>
            </a:r>
            <a:r>
              <a:rPr lang="es-419" sz="1200">
                <a:solidFill>
                  <a:srgbClr val="374151"/>
                </a:solidFill>
                <a:latin typeface="Roboto"/>
                <a:ea typeface="Roboto"/>
                <a:cs typeface="Roboto"/>
                <a:sym typeface="Roboto"/>
              </a:rPr>
              <a:t> sobre la tabla </a:t>
            </a:r>
            <a:r>
              <a:rPr lang="es-419" sz="950">
                <a:solidFill>
                  <a:srgbClr val="188038"/>
                </a:solidFill>
                <a:latin typeface="Courier New"/>
                <a:ea typeface="Courier New"/>
                <a:cs typeface="Courier New"/>
                <a:sym typeface="Courier New"/>
              </a:rPr>
              <a:t>employees</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b="1" lang="es-419" sz="1200">
                <a:solidFill>
                  <a:srgbClr val="000000"/>
                </a:solidFill>
                <a:latin typeface="Roboto"/>
                <a:ea typeface="Roboto"/>
                <a:cs typeface="Roboto"/>
                <a:sym typeface="Roboto"/>
              </a:rPr>
              <a:t>REVOKE: </a:t>
            </a:r>
            <a:r>
              <a:rPr lang="es-419" sz="1200">
                <a:solidFill>
                  <a:srgbClr val="374151"/>
                </a:solidFill>
                <a:latin typeface="Roboto"/>
                <a:ea typeface="Roboto"/>
                <a:cs typeface="Roboto"/>
                <a:sym typeface="Roboto"/>
              </a:rPr>
              <a:t>Utilizado para quitar permisos otorgados previamente. Si un usuario ya no necesita acceso a un recurso específico o si se otorgó acceso por error, este comando puede ser útil.</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br>
              <a:rPr lang="es-419" sz="1200">
                <a:solidFill>
                  <a:srgbClr val="374151"/>
                </a:solidFill>
                <a:latin typeface="Roboto"/>
                <a:ea typeface="Roboto"/>
                <a:cs typeface="Roboto"/>
                <a:sym typeface="Roboto"/>
              </a:rPr>
            </a:br>
            <a:r>
              <a:rPr lang="es-419" sz="1200">
                <a:solidFill>
                  <a:srgbClr val="374151"/>
                </a:solidFill>
                <a:latin typeface="Roboto"/>
                <a:ea typeface="Roboto"/>
                <a:cs typeface="Roboto"/>
                <a:sym typeface="Roboto"/>
              </a:rPr>
              <a:t>	Aquí, se está revocando el permiso de actualización (UPDATE) a </a:t>
            </a:r>
            <a:r>
              <a:rPr lang="es-419" sz="950">
                <a:solidFill>
                  <a:srgbClr val="188038"/>
                </a:solidFill>
                <a:latin typeface="Courier New"/>
                <a:ea typeface="Courier New"/>
                <a:cs typeface="Courier New"/>
                <a:sym typeface="Courier New"/>
              </a:rPr>
              <a:t>john_doe</a:t>
            </a:r>
            <a:r>
              <a:rPr lang="es-419" sz="1200">
                <a:solidFill>
                  <a:srgbClr val="374151"/>
                </a:solidFill>
                <a:latin typeface="Roboto"/>
                <a:ea typeface="Roboto"/>
                <a:cs typeface="Roboto"/>
                <a:sym typeface="Roboto"/>
              </a:rPr>
              <a:t> de la tabla </a:t>
            </a:r>
            <a:r>
              <a:rPr lang="es-419" sz="950">
                <a:solidFill>
                  <a:srgbClr val="188038"/>
                </a:solidFill>
                <a:latin typeface="Courier New"/>
                <a:ea typeface="Courier New"/>
                <a:cs typeface="Courier New"/>
                <a:sym typeface="Courier New"/>
              </a:rPr>
              <a:t>employees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p:txBody>
      </p:sp>
      <p:pic>
        <p:nvPicPr>
          <p:cNvPr id="378" name="Google Shape;378;p53"/>
          <p:cNvPicPr preferRelativeResize="0"/>
          <p:nvPr/>
        </p:nvPicPr>
        <p:blipFill>
          <a:blip r:embed="rId3">
            <a:alphaModFix/>
          </a:blip>
          <a:stretch>
            <a:fillRect/>
          </a:stretch>
        </p:blipFill>
        <p:spPr>
          <a:xfrm>
            <a:off x="1300200" y="2631300"/>
            <a:ext cx="3107375" cy="367375"/>
          </a:xfrm>
          <a:prstGeom prst="rect">
            <a:avLst/>
          </a:prstGeom>
          <a:noFill/>
          <a:ln>
            <a:noFill/>
          </a:ln>
        </p:spPr>
      </p:pic>
      <p:pic>
        <p:nvPicPr>
          <p:cNvPr id="379" name="Google Shape;379;p53"/>
          <p:cNvPicPr preferRelativeResize="0"/>
          <p:nvPr/>
        </p:nvPicPr>
        <p:blipFill>
          <a:blip r:embed="rId4">
            <a:alphaModFix/>
          </a:blip>
          <a:stretch>
            <a:fillRect/>
          </a:stretch>
        </p:blipFill>
        <p:spPr>
          <a:xfrm>
            <a:off x="1300200" y="4298900"/>
            <a:ext cx="2729300" cy="340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idx="1" type="body"/>
          </p:nvPr>
        </p:nvSpPr>
        <p:spPr>
          <a:xfrm>
            <a:off x="727650" y="1396675"/>
            <a:ext cx="7688700" cy="329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s-419" sz="1200">
                <a:solidFill>
                  <a:srgbClr val="000000"/>
                </a:solidFill>
                <a:latin typeface="Roboto"/>
                <a:ea typeface="Roboto"/>
                <a:cs typeface="Roboto"/>
                <a:sym typeface="Roboto"/>
              </a:rPr>
              <a:t>DENY</a:t>
            </a:r>
            <a:r>
              <a:rPr lang="es-419" sz="1200">
                <a:solidFill>
                  <a:srgbClr val="374151"/>
                </a:solidFill>
                <a:latin typeface="Roboto"/>
                <a:ea typeface="Roboto"/>
                <a:cs typeface="Roboto"/>
                <a:sym typeface="Roboto"/>
              </a:rPr>
              <a:t>: Aunque no es tan común en todos los sistemas de gestión de bases de datos, el comando DENY se utiliza para negar específicamente ciertos permisos a los usuarios.</a:t>
            </a:r>
            <a:endParaRPr sz="1200">
              <a:solidFill>
                <a:srgbClr val="374151"/>
              </a:solidFill>
              <a:latin typeface="Roboto"/>
              <a:ea typeface="Roboto"/>
              <a:cs typeface="Roboto"/>
              <a:sym typeface="Roboto"/>
            </a:endParaRPr>
          </a:p>
          <a:p>
            <a:pPr indent="0" lvl="0" marL="45720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con este comando, se está negando específicamente el permiso de eliminar registros (DELETE) a </a:t>
            </a:r>
            <a:r>
              <a:rPr lang="es-419" sz="950">
                <a:solidFill>
                  <a:srgbClr val="188038"/>
                </a:solidFill>
                <a:latin typeface="Courier New"/>
                <a:ea typeface="Courier New"/>
                <a:cs typeface="Courier New"/>
                <a:sym typeface="Courier New"/>
              </a:rPr>
              <a:t>john_doe</a:t>
            </a:r>
            <a:r>
              <a:rPr lang="es-419" sz="1200">
                <a:solidFill>
                  <a:srgbClr val="374151"/>
                </a:solidFill>
                <a:latin typeface="Roboto"/>
                <a:ea typeface="Roboto"/>
                <a:cs typeface="Roboto"/>
                <a:sym typeface="Roboto"/>
              </a:rPr>
              <a:t> de la tabla </a:t>
            </a:r>
            <a:r>
              <a:rPr lang="es-419" sz="950">
                <a:solidFill>
                  <a:srgbClr val="188038"/>
                </a:solidFill>
                <a:latin typeface="Courier New"/>
                <a:ea typeface="Courier New"/>
                <a:cs typeface="Courier New"/>
                <a:sym typeface="Courier New"/>
              </a:rPr>
              <a:t>employees. </a:t>
            </a:r>
            <a:endParaRPr sz="950">
              <a:solidFill>
                <a:srgbClr val="188038"/>
              </a:solidFill>
              <a:latin typeface="Courier New"/>
              <a:ea typeface="Courier New"/>
              <a:cs typeface="Courier New"/>
              <a:sym typeface="Courier New"/>
            </a:endParaRPr>
          </a:p>
          <a:p>
            <a:pPr indent="0" lvl="0" marL="0" rtl="0" algn="l">
              <a:spcBef>
                <a:spcPts val="1200"/>
              </a:spcBef>
              <a:spcAft>
                <a:spcPts val="0"/>
              </a:spcAft>
              <a:buNone/>
            </a:pPr>
            <a:r>
              <a:t/>
            </a:r>
            <a:endParaRPr sz="950">
              <a:solidFill>
                <a:srgbClr val="188038"/>
              </a:solidFill>
              <a:latin typeface="Courier New"/>
              <a:ea typeface="Courier New"/>
              <a:cs typeface="Courier New"/>
              <a:sym typeface="Courier New"/>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Es esencial entender que, al trabajar con estos comandos, los cambios realizados pueden tener implicaciones significativas en quién puede acceder y modificar los datos. Por lo tanto, siempre es recomendable ser cauteloso y asegurarse de que se otorgan o revocan los permisos correctos.</a:t>
            </a:r>
            <a:endParaRPr sz="950">
              <a:solidFill>
                <a:srgbClr val="188038"/>
              </a:solidFill>
              <a:latin typeface="Courier New"/>
              <a:ea typeface="Courier New"/>
              <a:cs typeface="Courier New"/>
              <a:sym typeface="Courier New"/>
            </a:endParaRPr>
          </a:p>
          <a:p>
            <a:pPr indent="0" lvl="0" marL="0" rtl="0" algn="l">
              <a:spcBef>
                <a:spcPts val="1200"/>
              </a:spcBef>
              <a:spcAft>
                <a:spcPts val="1200"/>
              </a:spcAft>
              <a:buNone/>
            </a:pPr>
            <a:r>
              <a:t/>
            </a:r>
            <a:endParaRPr sz="1200">
              <a:solidFill>
                <a:srgbClr val="374151"/>
              </a:solidFill>
              <a:latin typeface="Roboto"/>
              <a:ea typeface="Roboto"/>
              <a:cs typeface="Roboto"/>
              <a:sym typeface="Roboto"/>
            </a:endParaRPr>
          </a:p>
        </p:txBody>
      </p:sp>
      <p:sp>
        <p:nvSpPr>
          <p:cNvPr id="385" name="Google Shape;385;p54"/>
          <p:cNvSpPr txBox="1"/>
          <p:nvPr>
            <p:ph type="title"/>
          </p:nvPr>
        </p:nvSpPr>
        <p:spPr>
          <a:xfrm>
            <a:off x="7294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DCL</a:t>
            </a:r>
            <a:endParaRPr/>
          </a:p>
        </p:txBody>
      </p:sp>
      <p:pic>
        <p:nvPicPr>
          <p:cNvPr id="386" name="Google Shape;386;p54"/>
          <p:cNvPicPr preferRelativeResize="0"/>
          <p:nvPr/>
        </p:nvPicPr>
        <p:blipFill>
          <a:blip r:embed="rId3">
            <a:alphaModFix/>
          </a:blip>
          <a:stretch>
            <a:fillRect/>
          </a:stretch>
        </p:blipFill>
        <p:spPr>
          <a:xfrm>
            <a:off x="1262300" y="2036525"/>
            <a:ext cx="2110019" cy="283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idx="1" type="body"/>
          </p:nvPr>
        </p:nvSpPr>
        <p:spPr>
          <a:xfrm>
            <a:off x="727650" y="1368350"/>
            <a:ext cx="8099100" cy="36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Dos tipos de bases de datos: los Data </a:t>
            </a:r>
            <a:r>
              <a:rPr lang="es-419"/>
              <a:t>Warehouses</a:t>
            </a:r>
            <a:r>
              <a:rPr lang="es-419"/>
              <a:t> (OLAP) vs. Bases de Datos Transaccionales (OLTP).</a:t>
            </a:r>
            <a:endParaRPr/>
          </a:p>
          <a:p>
            <a:pPr indent="0" lvl="0" marL="457200" rtl="0" algn="l">
              <a:spcBef>
                <a:spcPts val="1200"/>
              </a:spcBef>
              <a:spcAft>
                <a:spcPts val="1200"/>
              </a:spcAft>
              <a:buNone/>
            </a:pPr>
            <a:r>
              <a:t/>
            </a:r>
            <a:endParaRPr/>
          </a:p>
        </p:txBody>
      </p:sp>
      <p:sp>
        <p:nvSpPr>
          <p:cNvPr id="392" name="Google Shape;392;p55"/>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TCL —&gt; una pequeña aclaración</a:t>
            </a:r>
            <a:endParaRPr/>
          </a:p>
        </p:txBody>
      </p:sp>
      <p:pic>
        <p:nvPicPr>
          <p:cNvPr id="393" name="Google Shape;393;p55"/>
          <p:cNvPicPr preferRelativeResize="0"/>
          <p:nvPr/>
        </p:nvPicPr>
        <p:blipFill>
          <a:blip r:embed="rId3">
            <a:alphaModFix/>
          </a:blip>
          <a:stretch>
            <a:fillRect/>
          </a:stretch>
        </p:blipFill>
        <p:spPr>
          <a:xfrm>
            <a:off x="0" y="1898375"/>
            <a:ext cx="5603225" cy="2801625"/>
          </a:xfrm>
          <a:prstGeom prst="rect">
            <a:avLst/>
          </a:prstGeom>
          <a:noFill/>
          <a:ln>
            <a:noFill/>
          </a:ln>
        </p:spPr>
      </p:pic>
      <p:pic>
        <p:nvPicPr>
          <p:cNvPr id="394" name="Google Shape;394;p55"/>
          <p:cNvPicPr preferRelativeResize="0"/>
          <p:nvPr/>
        </p:nvPicPr>
        <p:blipFill>
          <a:blip r:embed="rId4">
            <a:alphaModFix/>
          </a:blip>
          <a:stretch>
            <a:fillRect/>
          </a:stretch>
        </p:blipFill>
        <p:spPr>
          <a:xfrm>
            <a:off x="5603225" y="1898375"/>
            <a:ext cx="3540774" cy="28016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0" name="Google Shape;400;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1" name="Google Shape;401;p56"/>
          <p:cNvPicPr preferRelativeResize="0"/>
          <p:nvPr/>
        </p:nvPicPr>
        <p:blipFill>
          <a:blip r:embed="rId3">
            <a:alphaModFix/>
          </a:blip>
          <a:stretch>
            <a:fillRect/>
          </a:stretch>
        </p:blipFill>
        <p:spPr>
          <a:xfrm>
            <a:off x="594925" y="0"/>
            <a:ext cx="7945124"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7" name="Google Shape;407;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57"/>
          <p:cNvPicPr preferRelativeResize="0"/>
          <p:nvPr/>
        </p:nvPicPr>
        <p:blipFill rotWithShape="1">
          <a:blip r:embed="rId3">
            <a:alphaModFix/>
          </a:blip>
          <a:srcRect b="8197" l="0" r="0" t="0"/>
          <a:stretch/>
        </p:blipFill>
        <p:spPr>
          <a:xfrm>
            <a:off x="1524000" y="0"/>
            <a:ext cx="6232051" cy="5143500"/>
          </a:xfrm>
          <a:prstGeom prst="rect">
            <a:avLst/>
          </a:prstGeom>
          <a:noFill/>
          <a:ln>
            <a:noFill/>
          </a:ln>
        </p:spPr>
      </p:pic>
      <p:pic>
        <p:nvPicPr>
          <p:cNvPr id="409" name="Google Shape;409;p57"/>
          <p:cNvPicPr preferRelativeResize="0"/>
          <p:nvPr/>
        </p:nvPicPr>
        <p:blipFill>
          <a:blip r:embed="rId4">
            <a:alphaModFix/>
          </a:blip>
          <a:stretch>
            <a:fillRect/>
          </a:stretch>
        </p:blipFill>
        <p:spPr>
          <a:xfrm>
            <a:off x="130826" y="2206675"/>
            <a:ext cx="1593273" cy="1124976"/>
          </a:xfrm>
          <a:prstGeom prst="rect">
            <a:avLst/>
          </a:prstGeom>
          <a:noFill/>
          <a:ln>
            <a:noFill/>
          </a:ln>
        </p:spPr>
      </p:pic>
      <p:pic>
        <p:nvPicPr>
          <p:cNvPr id="410" name="Google Shape;410;p57"/>
          <p:cNvPicPr preferRelativeResize="0"/>
          <p:nvPr/>
        </p:nvPicPr>
        <p:blipFill>
          <a:blip r:embed="rId5">
            <a:alphaModFix/>
          </a:blip>
          <a:stretch>
            <a:fillRect/>
          </a:stretch>
        </p:blipFill>
        <p:spPr>
          <a:xfrm>
            <a:off x="7548200" y="2369613"/>
            <a:ext cx="1421924" cy="799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6" name="Google Shape;416;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7" name="Google Shape;417;p58"/>
          <p:cNvPicPr preferRelativeResize="0"/>
          <p:nvPr/>
        </p:nvPicPr>
        <p:blipFill>
          <a:blip r:embed="rId3">
            <a:alphaModFix/>
          </a:blip>
          <a:stretch>
            <a:fillRect/>
          </a:stretch>
        </p:blipFill>
        <p:spPr>
          <a:xfrm>
            <a:off x="152400" y="733245"/>
            <a:ext cx="9143999" cy="39818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9"/>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a:t>
            </a:r>
            <a:r>
              <a:rPr lang="es-419"/>
              <a:t>comandos</a:t>
            </a:r>
            <a:r>
              <a:rPr lang="es-419"/>
              <a:t> TCL</a:t>
            </a:r>
            <a:endParaRPr/>
          </a:p>
        </p:txBody>
      </p:sp>
      <p:sp>
        <p:nvSpPr>
          <p:cNvPr id="423" name="Google Shape;423;p59"/>
          <p:cNvSpPr txBox="1"/>
          <p:nvPr>
            <p:ph idx="1" type="body"/>
          </p:nvPr>
        </p:nvSpPr>
        <p:spPr>
          <a:xfrm>
            <a:off x="702375" y="1391275"/>
            <a:ext cx="8149800" cy="35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comandos </a:t>
            </a:r>
            <a:r>
              <a:rPr b="1" lang="es-419" sz="1200">
                <a:solidFill>
                  <a:srgbClr val="000000"/>
                </a:solidFill>
                <a:latin typeface="Roboto"/>
                <a:ea typeface="Roboto"/>
                <a:cs typeface="Roboto"/>
                <a:sym typeface="Roboto"/>
              </a:rPr>
              <a:t>Transaction Control Language</a:t>
            </a:r>
            <a:r>
              <a:rPr lang="es-419" sz="1200">
                <a:solidFill>
                  <a:srgbClr val="000000"/>
                </a:solidFill>
                <a:latin typeface="Roboto"/>
                <a:ea typeface="Roboto"/>
                <a:cs typeface="Roboto"/>
                <a:sym typeface="Roboto"/>
              </a:rPr>
              <a:t> (TCL)</a:t>
            </a:r>
            <a:r>
              <a:rPr lang="es-419" sz="1200">
                <a:solidFill>
                  <a:srgbClr val="374151"/>
                </a:solidFill>
                <a:latin typeface="Roboto"/>
                <a:ea typeface="Roboto"/>
                <a:cs typeface="Roboto"/>
                <a:sym typeface="Roboto"/>
              </a:rPr>
              <a:t> se encargan de gestionar las transacciones dentro de una base de datos. Las transacciones permiten que un conjunto de operaciones se realice de manera cohesiva, garantizando que la base de datos se mantenga en un estado consistente. Aquí te detallo los principales comandos TCL:</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b="1" lang="es-419" sz="1200">
                <a:solidFill>
                  <a:srgbClr val="000000"/>
                </a:solidFill>
                <a:latin typeface="Roboto"/>
                <a:ea typeface="Roboto"/>
                <a:cs typeface="Roboto"/>
                <a:sym typeface="Roboto"/>
              </a:rPr>
              <a:t>COMMIT</a:t>
            </a:r>
            <a:r>
              <a:rPr lang="es-419" sz="1200">
                <a:solidFill>
                  <a:srgbClr val="374151"/>
                </a:solidFill>
                <a:latin typeface="Roboto"/>
                <a:ea typeface="Roboto"/>
                <a:cs typeface="Roboto"/>
                <a:sym typeface="Roboto"/>
              </a:rPr>
              <a:t>: Este comando se utiliza para guardar cualquier transacción que se haya realizado en la base de datos. Una vez que se ejecuta el comando COMMIT, los cambios realizados en la base de datos son permanentes.</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En este ejemplo, primero se aplicó un descuento del 10% a todos los productos de la categoría 'Electrónica', y luego, con el comando COMMIT, se confirmaron esos cambios en la base de datos.</a:t>
            </a:r>
            <a:endParaRPr sz="1200">
              <a:solidFill>
                <a:srgbClr val="374151"/>
              </a:solidFill>
              <a:latin typeface="Roboto"/>
              <a:ea typeface="Roboto"/>
              <a:cs typeface="Roboto"/>
              <a:sym typeface="Roboto"/>
            </a:endParaRPr>
          </a:p>
        </p:txBody>
      </p:sp>
      <p:pic>
        <p:nvPicPr>
          <p:cNvPr id="424" name="Google Shape;424;p59"/>
          <p:cNvPicPr preferRelativeResize="0"/>
          <p:nvPr/>
        </p:nvPicPr>
        <p:blipFill>
          <a:blip r:embed="rId3">
            <a:alphaModFix/>
          </a:blip>
          <a:stretch>
            <a:fillRect/>
          </a:stretch>
        </p:blipFill>
        <p:spPr>
          <a:xfrm>
            <a:off x="1262350" y="3081600"/>
            <a:ext cx="4516893" cy="366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0"/>
          <p:cNvSpPr txBox="1"/>
          <p:nvPr>
            <p:ph idx="1" type="body"/>
          </p:nvPr>
        </p:nvSpPr>
        <p:spPr>
          <a:xfrm>
            <a:off x="686175" y="1441200"/>
            <a:ext cx="7688700" cy="3583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s-419" sz="1200">
                <a:solidFill>
                  <a:srgbClr val="000000"/>
                </a:solidFill>
                <a:latin typeface="Roboto"/>
                <a:ea typeface="Roboto"/>
                <a:cs typeface="Roboto"/>
                <a:sym typeface="Roboto"/>
              </a:rPr>
              <a:t>ROLLBACK</a:t>
            </a:r>
            <a:r>
              <a:rPr lang="es-419" sz="1200">
                <a:solidFill>
                  <a:srgbClr val="374151"/>
                </a:solidFill>
                <a:latin typeface="Roboto"/>
                <a:ea typeface="Roboto"/>
                <a:cs typeface="Roboto"/>
                <a:sym typeface="Roboto"/>
              </a:rPr>
              <a:t>: Permite deshacer las operaciones realizadas durante una transacción. Si después de realizar una o varias operaciones decides que no quieres conservar esos cambios, puedes utilizar ROLLBACK para revertir la base de datos a su estado anterior al inicio de la transacción.</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rPr lang="es-419" sz="1200">
                <a:solidFill>
                  <a:srgbClr val="374151"/>
                </a:solidFill>
                <a:latin typeface="Roboto"/>
                <a:ea typeface="Roboto"/>
                <a:cs typeface="Roboto"/>
                <a:sym typeface="Roboto"/>
              </a:rPr>
              <a:t>Si decides que no deseas eliminar a los empleados con salarios inferiores a 1000, puedes revertir la eliminación con ROLLBACK.</a:t>
            </a:r>
            <a:endParaRPr sz="1200">
              <a:solidFill>
                <a:srgbClr val="374151"/>
              </a:solidFill>
              <a:latin typeface="Roboto"/>
              <a:ea typeface="Roboto"/>
              <a:cs typeface="Roboto"/>
              <a:sym typeface="Roboto"/>
            </a:endParaRPr>
          </a:p>
        </p:txBody>
      </p:sp>
      <p:sp>
        <p:nvSpPr>
          <p:cNvPr id="430" name="Google Shape;430;p60"/>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TCL</a:t>
            </a:r>
            <a:endParaRPr/>
          </a:p>
        </p:txBody>
      </p:sp>
      <p:pic>
        <p:nvPicPr>
          <p:cNvPr id="431" name="Google Shape;431;p60"/>
          <p:cNvPicPr preferRelativeResize="0"/>
          <p:nvPr/>
        </p:nvPicPr>
        <p:blipFill>
          <a:blip r:embed="rId3">
            <a:alphaModFix/>
          </a:blip>
          <a:stretch>
            <a:fillRect/>
          </a:stretch>
        </p:blipFill>
        <p:spPr>
          <a:xfrm>
            <a:off x="1271975" y="2394875"/>
            <a:ext cx="3867150" cy="704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txBox="1"/>
          <p:nvPr>
            <p:ph idx="1" type="body"/>
          </p:nvPr>
        </p:nvSpPr>
        <p:spPr>
          <a:xfrm>
            <a:off x="727650" y="1548825"/>
            <a:ext cx="7688700" cy="325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s-419" sz="1200">
                <a:solidFill>
                  <a:srgbClr val="000000"/>
                </a:solidFill>
                <a:latin typeface="Roboto"/>
                <a:ea typeface="Roboto"/>
                <a:cs typeface="Roboto"/>
                <a:sym typeface="Roboto"/>
              </a:rPr>
              <a:t>SAVEPOINT</a:t>
            </a:r>
            <a:r>
              <a:rPr lang="es-419" sz="1200">
                <a:solidFill>
                  <a:srgbClr val="374151"/>
                </a:solidFill>
                <a:latin typeface="Roboto"/>
                <a:ea typeface="Roboto"/>
                <a:cs typeface="Roboto"/>
                <a:sym typeface="Roboto"/>
              </a:rPr>
              <a:t>: Establece puntos dentro de una transacción en los cuales puedes hacer un ROLLBACK específico, sin afectar todas las operaciones realizadas desde el inicio de la transacción.</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rPr lang="es-419" sz="1200">
                <a:solidFill>
                  <a:srgbClr val="374151"/>
                </a:solidFill>
                <a:latin typeface="Roboto"/>
                <a:ea typeface="Roboto"/>
                <a:cs typeface="Roboto"/>
                <a:sym typeface="Roboto"/>
              </a:rPr>
              <a:t>Si luego decides que no deseas realizar la actualización del stock de 'Smartphone', puedes revertir solo esa operación, volviendo al punto "SaveHere".</a:t>
            </a:r>
            <a:endParaRPr sz="1200">
              <a:solidFill>
                <a:srgbClr val="374151"/>
              </a:solidFill>
              <a:latin typeface="Roboto"/>
              <a:ea typeface="Roboto"/>
              <a:cs typeface="Roboto"/>
              <a:sym typeface="Roboto"/>
            </a:endParaRPr>
          </a:p>
          <a:p>
            <a:pPr indent="0" lvl="0" marL="0" rtl="0" algn="l">
              <a:spcBef>
                <a:spcPts val="1200"/>
              </a:spcBef>
              <a:spcAft>
                <a:spcPts val="1200"/>
              </a:spcAft>
              <a:buNone/>
            </a:pPr>
            <a:r>
              <a:t/>
            </a:r>
            <a:endParaRPr sz="1200">
              <a:solidFill>
                <a:srgbClr val="374151"/>
              </a:solidFill>
              <a:latin typeface="Roboto"/>
              <a:ea typeface="Roboto"/>
              <a:cs typeface="Roboto"/>
              <a:sym typeface="Roboto"/>
            </a:endParaRPr>
          </a:p>
        </p:txBody>
      </p:sp>
      <p:sp>
        <p:nvSpPr>
          <p:cNvPr id="437" name="Google Shape;437;p61"/>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TCL</a:t>
            </a:r>
            <a:endParaRPr/>
          </a:p>
        </p:txBody>
      </p:sp>
      <p:pic>
        <p:nvPicPr>
          <p:cNvPr id="438" name="Google Shape;438;p61"/>
          <p:cNvPicPr preferRelativeResize="0"/>
          <p:nvPr/>
        </p:nvPicPr>
        <p:blipFill>
          <a:blip r:embed="rId3">
            <a:alphaModFix/>
          </a:blip>
          <a:stretch>
            <a:fillRect/>
          </a:stretch>
        </p:blipFill>
        <p:spPr>
          <a:xfrm>
            <a:off x="1286913" y="2231200"/>
            <a:ext cx="6029325" cy="80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727650" y="1408225"/>
            <a:ext cx="7909800" cy="86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¿En </a:t>
            </a:r>
            <a:r>
              <a:rPr lang="es-419"/>
              <a:t>qué</a:t>
            </a:r>
            <a:r>
              <a:rPr lang="es-419"/>
              <a:t> formato se gestionan los datos en Python o R? ¿Y en SQL, cómo es que estos están formados?</a:t>
            </a:r>
            <a:endParaRPr/>
          </a:p>
        </p:txBody>
      </p:sp>
      <p:sp>
        <p:nvSpPr>
          <p:cNvPr id="114" name="Google Shape;114;p17"/>
          <p:cNvSpPr txBox="1"/>
          <p:nvPr>
            <p:ph type="title"/>
          </p:nvPr>
        </p:nvSpPr>
        <p:spPr>
          <a:xfrm>
            <a:off x="727650" y="539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Qué es el SQL y su rol en la ciencia de datos</a:t>
            </a:r>
            <a:endParaRPr/>
          </a:p>
        </p:txBody>
      </p:sp>
      <p:pic>
        <p:nvPicPr>
          <p:cNvPr id="115" name="Google Shape;115;p17"/>
          <p:cNvPicPr preferRelativeResize="0"/>
          <p:nvPr/>
        </p:nvPicPr>
        <p:blipFill>
          <a:blip r:embed="rId3">
            <a:alphaModFix/>
          </a:blip>
          <a:stretch>
            <a:fillRect/>
          </a:stretch>
        </p:blipFill>
        <p:spPr>
          <a:xfrm>
            <a:off x="727650" y="1931850"/>
            <a:ext cx="7812400" cy="3034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ph idx="1" type="body"/>
          </p:nvPr>
        </p:nvSpPr>
        <p:spPr>
          <a:xfrm>
            <a:off x="729450" y="1530600"/>
            <a:ext cx="7688700" cy="3439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s-419" sz="1200">
                <a:solidFill>
                  <a:srgbClr val="000000"/>
                </a:solidFill>
                <a:latin typeface="Roboto"/>
                <a:ea typeface="Roboto"/>
                <a:cs typeface="Roboto"/>
                <a:sym typeface="Roboto"/>
              </a:rPr>
              <a:t>SET TRANSACTION</a:t>
            </a:r>
            <a:r>
              <a:rPr lang="es-419" sz="1200">
                <a:solidFill>
                  <a:srgbClr val="374151"/>
                </a:solidFill>
                <a:latin typeface="Roboto"/>
                <a:ea typeface="Roboto"/>
                <a:cs typeface="Roboto"/>
                <a:sym typeface="Roboto"/>
              </a:rPr>
              <a:t>: Se utiliza para iniciar una transacción y definir características específicas para esa transacción, como su modo de aislamiento.</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Con este comando, se establece que la transacción actual solo puede leer datos y no modificarlos.</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Finalmente, los comandos TCL son esenciales para mantener la integridad y la coherencia de la base de datos que tiene un modus operandi </a:t>
            </a:r>
            <a:r>
              <a:rPr b="1" lang="es-419" sz="1200">
                <a:solidFill>
                  <a:srgbClr val="374151"/>
                </a:solidFill>
                <a:latin typeface="Roboto"/>
                <a:ea typeface="Roboto"/>
                <a:cs typeface="Roboto"/>
                <a:sym typeface="Roboto"/>
              </a:rPr>
              <a:t>TRANSACCIONAL</a:t>
            </a:r>
            <a:r>
              <a:rPr lang="es-419" sz="1200">
                <a:solidFill>
                  <a:srgbClr val="374151"/>
                </a:solidFill>
                <a:latin typeface="Roboto"/>
                <a:ea typeface="Roboto"/>
                <a:cs typeface="Roboto"/>
                <a:sym typeface="Roboto"/>
              </a:rPr>
              <a:t>, especialmente cuando se realizan operaciones complejas que involucran múltiples cambios. Al utilizarlos adecuadamente, puedes garantizar que los datos se modifiquen de manera segura y eficiente.</a:t>
            </a:r>
            <a:endParaRPr sz="1200">
              <a:solidFill>
                <a:srgbClr val="374151"/>
              </a:solidFill>
              <a:latin typeface="Roboto"/>
              <a:ea typeface="Roboto"/>
              <a:cs typeface="Roboto"/>
              <a:sym typeface="Roboto"/>
            </a:endParaRPr>
          </a:p>
        </p:txBody>
      </p:sp>
      <p:sp>
        <p:nvSpPr>
          <p:cNvPr id="444" name="Google Shape;444;p62"/>
          <p:cNvSpPr txBox="1"/>
          <p:nvPr>
            <p:ph type="title"/>
          </p:nvPr>
        </p:nvSpPr>
        <p:spPr>
          <a:xfrm>
            <a:off x="7276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TCL</a:t>
            </a:r>
            <a:endParaRPr/>
          </a:p>
        </p:txBody>
      </p:sp>
      <p:pic>
        <p:nvPicPr>
          <p:cNvPr id="445" name="Google Shape;445;p62"/>
          <p:cNvPicPr preferRelativeResize="0"/>
          <p:nvPr/>
        </p:nvPicPr>
        <p:blipFill>
          <a:blip r:embed="rId3">
            <a:alphaModFix/>
          </a:blip>
          <a:stretch>
            <a:fillRect/>
          </a:stretch>
        </p:blipFill>
        <p:spPr>
          <a:xfrm>
            <a:off x="1559138" y="2226350"/>
            <a:ext cx="6029325" cy="438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3"/>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a:t>
            </a:r>
            <a:r>
              <a:rPr lang="es-419"/>
              <a:t>comandos </a:t>
            </a:r>
            <a:r>
              <a:rPr lang="es-419"/>
              <a:t>DQL</a:t>
            </a:r>
            <a:endParaRPr/>
          </a:p>
        </p:txBody>
      </p:sp>
      <p:sp>
        <p:nvSpPr>
          <p:cNvPr id="451" name="Google Shape;451;p63"/>
          <p:cNvSpPr txBox="1"/>
          <p:nvPr>
            <p:ph idx="1" type="body"/>
          </p:nvPr>
        </p:nvSpPr>
        <p:spPr>
          <a:xfrm>
            <a:off x="729450" y="1638775"/>
            <a:ext cx="8091900" cy="33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comandos del </a:t>
            </a:r>
            <a:r>
              <a:rPr b="1" lang="es-419" sz="1200">
                <a:solidFill>
                  <a:srgbClr val="000000"/>
                </a:solidFill>
                <a:latin typeface="Roboto"/>
                <a:ea typeface="Roboto"/>
                <a:cs typeface="Roboto"/>
                <a:sym typeface="Roboto"/>
              </a:rPr>
              <a:t>Data Query Language</a:t>
            </a:r>
            <a:r>
              <a:rPr lang="es-419" sz="1200">
                <a:solidFill>
                  <a:srgbClr val="000000"/>
                </a:solidFill>
                <a:latin typeface="Roboto"/>
                <a:ea typeface="Roboto"/>
                <a:cs typeface="Roboto"/>
                <a:sym typeface="Roboto"/>
              </a:rPr>
              <a:t> (</a:t>
            </a:r>
            <a:r>
              <a:rPr b="1" lang="es-419" sz="1200">
                <a:solidFill>
                  <a:srgbClr val="000000"/>
                </a:solidFill>
                <a:latin typeface="Roboto"/>
                <a:ea typeface="Roboto"/>
                <a:cs typeface="Roboto"/>
                <a:sym typeface="Roboto"/>
              </a:rPr>
              <a:t>DQL</a:t>
            </a:r>
            <a:r>
              <a:rPr lang="es-419" sz="1200">
                <a:solidFill>
                  <a:srgbClr val="000000"/>
                </a:solidFill>
                <a:latin typeface="Roboto"/>
                <a:ea typeface="Roboto"/>
                <a:cs typeface="Roboto"/>
                <a:sym typeface="Roboto"/>
              </a:rPr>
              <a:t>)</a:t>
            </a:r>
            <a:r>
              <a:rPr lang="es-419" sz="1200">
                <a:solidFill>
                  <a:srgbClr val="374151"/>
                </a:solidFill>
                <a:latin typeface="Roboto"/>
                <a:ea typeface="Roboto"/>
                <a:cs typeface="Roboto"/>
                <a:sym typeface="Roboto"/>
              </a:rPr>
              <a:t> se usan principalmente para recuperar datos de las bases de datos. El comando fundamental y más famoso de DQL es </a:t>
            </a:r>
            <a:r>
              <a:rPr lang="es-419" sz="950">
                <a:solidFill>
                  <a:srgbClr val="188038"/>
                </a:solidFill>
                <a:latin typeface="Courier New"/>
                <a:ea typeface="Courier New"/>
                <a:cs typeface="Courier New"/>
                <a:sym typeface="Courier New"/>
              </a:rPr>
              <a:t>SELECT</a:t>
            </a:r>
            <a:r>
              <a:rPr lang="es-419" sz="1200">
                <a:solidFill>
                  <a:srgbClr val="374151"/>
                </a:solidFill>
                <a:latin typeface="Roboto"/>
                <a:ea typeface="Roboto"/>
                <a:cs typeface="Roboto"/>
                <a:sym typeface="Roboto"/>
              </a:rPr>
              <a:t>. A continuación, se muestran ejemplos de los usos más comunes de este comando:</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highlight>
                  <a:srgbClr val="F7F7F8"/>
                </a:highlight>
                <a:latin typeface="Roboto"/>
                <a:ea typeface="Roboto"/>
                <a:cs typeface="Roboto"/>
                <a:sym typeface="Roboto"/>
              </a:rPr>
              <a:t>Seleccionar todas las columnas de una tabla</a:t>
            </a:r>
            <a:endParaRPr sz="1200">
              <a:solidFill>
                <a:srgbClr val="000000"/>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000000"/>
              </a:solidFill>
              <a:highlight>
                <a:srgbClr val="F7F7F8"/>
              </a:highlight>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highlight>
                  <a:srgbClr val="F7F7F8"/>
                </a:highlight>
                <a:latin typeface="Roboto"/>
                <a:ea typeface="Roboto"/>
                <a:cs typeface="Roboto"/>
                <a:sym typeface="Roboto"/>
              </a:rPr>
              <a:t>Seleccionar columnas específicas de una tabla</a:t>
            </a:r>
            <a:r>
              <a:rPr lang="es-419"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highlight>
                  <a:srgbClr val="F7F7F8"/>
                </a:highlight>
                <a:latin typeface="Roboto"/>
                <a:ea typeface="Roboto"/>
                <a:cs typeface="Roboto"/>
                <a:sym typeface="Roboto"/>
              </a:rPr>
              <a:t>Seleccionar y </a:t>
            </a:r>
            <a:r>
              <a:rPr lang="es-419" sz="1200">
                <a:solidFill>
                  <a:srgbClr val="000000"/>
                </a:solidFill>
                <a:highlight>
                  <a:srgbClr val="F7F7F8"/>
                </a:highlight>
                <a:latin typeface="Roboto"/>
                <a:ea typeface="Roboto"/>
                <a:cs typeface="Roboto"/>
                <a:sym typeface="Roboto"/>
              </a:rPr>
              <a:t>renombrar</a:t>
            </a:r>
            <a:r>
              <a:rPr lang="es-419" sz="1200">
                <a:solidFill>
                  <a:srgbClr val="000000"/>
                </a:solidFill>
                <a:highlight>
                  <a:srgbClr val="F7F7F8"/>
                </a:highlight>
                <a:latin typeface="Roboto"/>
                <a:ea typeface="Roboto"/>
                <a:cs typeface="Roboto"/>
                <a:sym typeface="Roboto"/>
              </a:rPr>
              <a:t> una columna</a:t>
            </a:r>
            <a:r>
              <a:rPr lang="es-419"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p:txBody>
      </p:sp>
      <p:pic>
        <p:nvPicPr>
          <p:cNvPr id="452" name="Google Shape;452;p63"/>
          <p:cNvPicPr preferRelativeResize="0"/>
          <p:nvPr/>
        </p:nvPicPr>
        <p:blipFill>
          <a:blip r:embed="rId3">
            <a:alphaModFix/>
          </a:blip>
          <a:stretch>
            <a:fillRect/>
          </a:stretch>
        </p:blipFill>
        <p:spPr>
          <a:xfrm>
            <a:off x="1299000" y="2839175"/>
            <a:ext cx="3489069" cy="253550"/>
          </a:xfrm>
          <a:prstGeom prst="rect">
            <a:avLst/>
          </a:prstGeom>
          <a:noFill/>
          <a:ln>
            <a:noFill/>
          </a:ln>
        </p:spPr>
      </p:pic>
      <p:pic>
        <p:nvPicPr>
          <p:cNvPr id="453" name="Google Shape;453;p63"/>
          <p:cNvPicPr preferRelativeResize="0"/>
          <p:nvPr/>
        </p:nvPicPr>
        <p:blipFill>
          <a:blip r:embed="rId4">
            <a:alphaModFix/>
          </a:blip>
          <a:stretch>
            <a:fillRect/>
          </a:stretch>
        </p:blipFill>
        <p:spPr>
          <a:xfrm>
            <a:off x="1299000" y="3558500"/>
            <a:ext cx="3489069" cy="253550"/>
          </a:xfrm>
          <a:prstGeom prst="rect">
            <a:avLst/>
          </a:prstGeom>
          <a:noFill/>
          <a:ln>
            <a:noFill/>
          </a:ln>
        </p:spPr>
      </p:pic>
      <p:pic>
        <p:nvPicPr>
          <p:cNvPr id="454" name="Google Shape;454;p63"/>
          <p:cNvPicPr preferRelativeResize="0"/>
          <p:nvPr/>
        </p:nvPicPr>
        <p:blipFill>
          <a:blip r:embed="rId5">
            <a:alphaModFix/>
          </a:blip>
          <a:stretch>
            <a:fillRect/>
          </a:stretch>
        </p:blipFill>
        <p:spPr>
          <a:xfrm>
            <a:off x="1299000" y="4342700"/>
            <a:ext cx="3489069" cy="253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ph idx="1" type="body"/>
          </p:nvPr>
        </p:nvSpPr>
        <p:spPr>
          <a:xfrm>
            <a:off x="729450" y="1498150"/>
            <a:ext cx="8113500" cy="3515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sz="1200">
                <a:solidFill>
                  <a:srgbClr val="000000"/>
                </a:solidFill>
                <a:highlight>
                  <a:srgbClr val="F7F7F8"/>
                </a:highlight>
                <a:latin typeface="Roboto"/>
                <a:ea typeface="Roboto"/>
                <a:cs typeface="Roboto"/>
                <a:sym typeface="Roboto"/>
              </a:rPr>
              <a:t>Uso de condiciones con WHERE</a:t>
            </a:r>
            <a:endParaRPr sz="1200">
              <a:solidFill>
                <a:srgbClr val="000000"/>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000000"/>
              </a:solidFill>
              <a:highlight>
                <a:srgbClr val="F7F7F8"/>
              </a:highlight>
              <a:latin typeface="Roboto"/>
              <a:ea typeface="Roboto"/>
              <a:cs typeface="Roboto"/>
              <a:sym typeface="Roboto"/>
            </a:endParaRPr>
          </a:p>
          <a:p>
            <a:pPr indent="-304800" lvl="0" marL="457200" rtl="0" algn="l">
              <a:spcBef>
                <a:spcPts val="1200"/>
              </a:spcBef>
              <a:spcAft>
                <a:spcPts val="0"/>
              </a:spcAft>
              <a:buClr>
                <a:srgbClr val="000000"/>
              </a:buClr>
              <a:buSzPts val="1200"/>
              <a:buFont typeface="Roboto"/>
              <a:buChar char="●"/>
            </a:pPr>
            <a:r>
              <a:rPr lang="es-419" sz="1200">
                <a:solidFill>
                  <a:srgbClr val="000000"/>
                </a:solidFill>
                <a:highlight>
                  <a:srgbClr val="F7F7F8"/>
                </a:highlight>
                <a:latin typeface="Roboto"/>
                <a:ea typeface="Roboto"/>
                <a:cs typeface="Roboto"/>
                <a:sym typeface="Roboto"/>
              </a:rPr>
              <a:t>Ordenar resultados con ORDER BY</a:t>
            </a:r>
            <a:endParaRPr sz="1200">
              <a:solidFill>
                <a:srgbClr val="000000"/>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000000"/>
              </a:solidFill>
              <a:highlight>
                <a:srgbClr val="F7F7F8"/>
              </a:highlight>
              <a:latin typeface="Roboto"/>
              <a:ea typeface="Roboto"/>
              <a:cs typeface="Roboto"/>
              <a:sym typeface="Roboto"/>
            </a:endParaRPr>
          </a:p>
          <a:p>
            <a:pPr indent="-304800" lvl="0" marL="457200" rtl="0" algn="l">
              <a:spcBef>
                <a:spcPts val="1200"/>
              </a:spcBef>
              <a:spcAft>
                <a:spcPts val="0"/>
              </a:spcAft>
              <a:buClr>
                <a:srgbClr val="000000"/>
              </a:buClr>
              <a:buSzPts val="1200"/>
              <a:buFont typeface="Roboto"/>
              <a:buChar char="●"/>
            </a:pPr>
            <a:r>
              <a:rPr lang="es-419" sz="1200">
                <a:solidFill>
                  <a:srgbClr val="000000"/>
                </a:solidFill>
                <a:highlight>
                  <a:srgbClr val="F7F7F8"/>
                </a:highlight>
                <a:latin typeface="Roboto"/>
                <a:ea typeface="Roboto"/>
                <a:cs typeface="Roboto"/>
                <a:sym typeface="Roboto"/>
              </a:rPr>
              <a:t>Uso de funciones de agregación</a:t>
            </a:r>
            <a:r>
              <a:rPr lang="es-419"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highlight>
                  <a:srgbClr val="F7F7F8"/>
                </a:highlight>
                <a:latin typeface="Roboto"/>
                <a:ea typeface="Roboto"/>
                <a:cs typeface="Roboto"/>
                <a:sym typeface="Roboto"/>
              </a:rPr>
              <a:t>Agrupación con GROUP BY</a:t>
            </a:r>
            <a:endParaRPr sz="1200">
              <a:solidFill>
                <a:srgbClr val="374151"/>
              </a:solidFill>
              <a:highlight>
                <a:srgbClr val="F7F7F8"/>
              </a:highlight>
              <a:latin typeface="Roboto"/>
              <a:ea typeface="Roboto"/>
              <a:cs typeface="Roboto"/>
              <a:sym typeface="Roboto"/>
            </a:endParaRPr>
          </a:p>
        </p:txBody>
      </p:sp>
      <p:sp>
        <p:nvSpPr>
          <p:cNvPr id="460" name="Google Shape;460;p64"/>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DQL</a:t>
            </a:r>
            <a:endParaRPr/>
          </a:p>
        </p:txBody>
      </p:sp>
      <p:pic>
        <p:nvPicPr>
          <p:cNvPr id="461" name="Google Shape;461;p64"/>
          <p:cNvPicPr preferRelativeResize="0"/>
          <p:nvPr/>
        </p:nvPicPr>
        <p:blipFill>
          <a:blip r:embed="rId3">
            <a:alphaModFix/>
          </a:blip>
          <a:stretch>
            <a:fillRect/>
          </a:stretch>
        </p:blipFill>
        <p:spPr>
          <a:xfrm>
            <a:off x="1236500" y="1942625"/>
            <a:ext cx="3308457" cy="240425"/>
          </a:xfrm>
          <a:prstGeom prst="rect">
            <a:avLst/>
          </a:prstGeom>
          <a:noFill/>
          <a:ln>
            <a:noFill/>
          </a:ln>
        </p:spPr>
      </p:pic>
      <p:pic>
        <p:nvPicPr>
          <p:cNvPr id="462" name="Google Shape;462;p64"/>
          <p:cNvPicPr preferRelativeResize="0"/>
          <p:nvPr/>
        </p:nvPicPr>
        <p:blipFill>
          <a:blip r:embed="rId4">
            <a:alphaModFix/>
          </a:blip>
          <a:stretch>
            <a:fillRect/>
          </a:stretch>
        </p:blipFill>
        <p:spPr>
          <a:xfrm>
            <a:off x="1207075" y="2683600"/>
            <a:ext cx="3308457" cy="240425"/>
          </a:xfrm>
          <a:prstGeom prst="rect">
            <a:avLst/>
          </a:prstGeom>
          <a:noFill/>
          <a:ln>
            <a:noFill/>
          </a:ln>
        </p:spPr>
      </p:pic>
      <p:pic>
        <p:nvPicPr>
          <p:cNvPr id="463" name="Google Shape;463;p64"/>
          <p:cNvPicPr preferRelativeResize="0"/>
          <p:nvPr/>
        </p:nvPicPr>
        <p:blipFill>
          <a:blip r:embed="rId5">
            <a:alphaModFix/>
          </a:blip>
          <a:stretch>
            <a:fillRect/>
          </a:stretch>
        </p:blipFill>
        <p:spPr>
          <a:xfrm>
            <a:off x="1236500" y="3304900"/>
            <a:ext cx="3696074" cy="611125"/>
          </a:xfrm>
          <a:prstGeom prst="rect">
            <a:avLst/>
          </a:prstGeom>
          <a:noFill/>
          <a:ln>
            <a:noFill/>
          </a:ln>
        </p:spPr>
      </p:pic>
      <p:pic>
        <p:nvPicPr>
          <p:cNvPr id="464" name="Google Shape;464;p64"/>
          <p:cNvPicPr preferRelativeResize="0"/>
          <p:nvPr/>
        </p:nvPicPr>
        <p:blipFill>
          <a:blip r:embed="rId6">
            <a:alphaModFix/>
          </a:blip>
          <a:stretch>
            <a:fillRect/>
          </a:stretch>
        </p:blipFill>
        <p:spPr>
          <a:xfrm>
            <a:off x="1236500" y="4500850"/>
            <a:ext cx="3160588" cy="240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idx="1" type="body"/>
          </p:nvPr>
        </p:nvSpPr>
        <p:spPr>
          <a:xfrm>
            <a:off x="729450" y="1395400"/>
            <a:ext cx="7688700" cy="3477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Char char="●"/>
            </a:pPr>
            <a:r>
              <a:rPr lang="es-419" sz="1200">
                <a:solidFill>
                  <a:srgbClr val="000000"/>
                </a:solidFill>
                <a:latin typeface="Roboto"/>
                <a:ea typeface="Roboto"/>
                <a:cs typeface="Roboto"/>
                <a:sym typeface="Roboto"/>
              </a:rPr>
              <a:t>Filtrar agrupaciones con HAVING</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000000"/>
                </a:solidFill>
                <a:highlight>
                  <a:srgbClr val="F7F7F8"/>
                </a:highlight>
                <a:latin typeface="Roboto"/>
                <a:ea typeface="Roboto"/>
                <a:cs typeface="Roboto"/>
                <a:sym typeface="Roboto"/>
              </a:rPr>
              <a:t>Uso de INNER JOIN para unir tablas</a:t>
            </a:r>
            <a:endParaRPr sz="1200">
              <a:solidFill>
                <a:srgbClr val="374151"/>
              </a:solidFill>
              <a:highlight>
                <a:srgbClr val="F7F7F8"/>
              </a:highlight>
              <a:latin typeface="Roboto"/>
              <a:ea typeface="Roboto"/>
              <a:cs typeface="Roboto"/>
              <a:sym typeface="Roboto"/>
            </a:endParaRPr>
          </a:p>
        </p:txBody>
      </p:sp>
      <p:sp>
        <p:nvSpPr>
          <p:cNvPr id="470" name="Google Shape;470;p65"/>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DQL</a:t>
            </a:r>
            <a:endParaRPr/>
          </a:p>
        </p:txBody>
      </p:sp>
      <p:pic>
        <p:nvPicPr>
          <p:cNvPr id="471" name="Google Shape;471;p65"/>
          <p:cNvPicPr preferRelativeResize="0"/>
          <p:nvPr/>
        </p:nvPicPr>
        <p:blipFill>
          <a:blip r:embed="rId3">
            <a:alphaModFix/>
          </a:blip>
          <a:stretch>
            <a:fillRect/>
          </a:stretch>
        </p:blipFill>
        <p:spPr>
          <a:xfrm>
            <a:off x="1566850" y="1760788"/>
            <a:ext cx="6010275" cy="962025"/>
          </a:xfrm>
          <a:prstGeom prst="rect">
            <a:avLst/>
          </a:prstGeom>
          <a:noFill/>
          <a:ln>
            <a:noFill/>
          </a:ln>
        </p:spPr>
      </p:pic>
      <p:pic>
        <p:nvPicPr>
          <p:cNvPr id="472" name="Google Shape;472;p65"/>
          <p:cNvPicPr preferRelativeResize="0"/>
          <p:nvPr/>
        </p:nvPicPr>
        <p:blipFill>
          <a:blip r:embed="rId4">
            <a:alphaModFix/>
          </a:blip>
          <a:stretch>
            <a:fillRect/>
          </a:stretch>
        </p:blipFill>
        <p:spPr>
          <a:xfrm>
            <a:off x="1566838" y="3220950"/>
            <a:ext cx="6010275" cy="800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6"/>
          <p:cNvSpPr txBox="1"/>
          <p:nvPr>
            <p:ph idx="1" type="body"/>
          </p:nvPr>
        </p:nvSpPr>
        <p:spPr>
          <a:xfrm>
            <a:off x="729450" y="1476525"/>
            <a:ext cx="7688700" cy="341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sz="1200">
                <a:solidFill>
                  <a:srgbClr val="000000"/>
                </a:solidFill>
                <a:latin typeface="Roboto"/>
                <a:ea typeface="Roboto"/>
                <a:cs typeface="Roboto"/>
                <a:sym typeface="Roboto"/>
              </a:rPr>
              <a:t>Consulta de subconsultas</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0" lvl="0" marL="0" rtl="0" algn="l">
              <a:spcBef>
                <a:spcPts val="1200"/>
              </a:spcBef>
              <a:spcAft>
                <a:spcPts val="0"/>
              </a:spcAft>
              <a:buNone/>
            </a:pPr>
            <a:r>
              <a:t/>
            </a:r>
            <a:endParaRPr sz="1200">
              <a:solidFill>
                <a:srgbClr val="374151"/>
              </a:solidFill>
              <a:latin typeface="Roboto"/>
              <a:ea typeface="Roboto"/>
              <a:cs typeface="Roboto"/>
              <a:sym typeface="Roboto"/>
            </a:endParaRPr>
          </a:p>
          <a:p>
            <a:pPr indent="-304800" lvl="0" marL="457200" rtl="0" algn="l">
              <a:spcBef>
                <a:spcPts val="1200"/>
              </a:spcBef>
              <a:spcAft>
                <a:spcPts val="0"/>
              </a:spcAft>
              <a:buClr>
                <a:srgbClr val="374151"/>
              </a:buClr>
              <a:buSzPts val="1200"/>
              <a:buFont typeface="Roboto"/>
              <a:buChar char="●"/>
            </a:pPr>
            <a:r>
              <a:rPr lang="es-419" sz="1200">
                <a:solidFill>
                  <a:srgbClr val="374151"/>
                </a:solidFill>
                <a:latin typeface="Roboto"/>
                <a:ea typeface="Roboto"/>
                <a:cs typeface="Roboto"/>
                <a:sym typeface="Roboto"/>
              </a:rPr>
              <a:t>Estos son solo algunos ejemplos de cómo se pueden usar los comandos DQL para interactuar con bases de datos. Existen muchas otras funciones y capacidades que se pueden usar, dependiendo de la necesidad específica y del sistema de gestión de bases de datos en uso.</a:t>
            </a:r>
            <a:endParaRPr sz="1200">
              <a:solidFill>
                <a:srgbClr val="374151"/>
              </a:solidFill>
              <a:latin typeface="Roboto"/>
              <a:ea typeface="Roboto"/>
              <a:cs typeface="Roboto"/>
              <a:sym typeface="Roboto"/>
            </a:endParaRPr>
          </a:p>
        </p:txBody>
      </p:sp>
      <p:sp>
        <p:nvSpPr>
          <p:cNvPr id="478" name="Google Shape;478;p66"/>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comandos DQL</a:t>
            </a:r>
            <a:endParaRPr/>
          </a:p>
        </p:txBody>
      </p:sp>
      <p:pic>
        <p:nvPicPr>
          <p:cNvPr id="479" name="Google Shape;479;p66"/>
          <p:cNvPicPr preferRelativeResize="0"/>
          <p:nvPr/>
        </p:nvPicPr>
        <p:blipFill>
          <a:blip r:embed="rId3">
            <a:alphaModFix/>
          </a:blip>
          <a:stretch>
            <a:fillRect/>
          </a:stretch>
        </p:blipFill>
        <p:spPr>
          <a:xfrm>
            <a:off x="1296438" y="1962688"/>
            <a:ext cx="6010275" cy="828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7"/>
          <p:cNvSpPr txBox="1"/>
          <p:nvPr>
            <p:ph type="title"/>
          </p:nvPr>
        </p:nvSpPr>
        <p:spPr>
          <a:xfrm>
            <a:off x="729450" y="566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Entonces…</a:t>
            </a:r>
            <a:endParaRPr/>
          </a:p>
        </p:txBody>
      </p:sp>
      <p:sp>
        <p:nvSpPr>
          <p:cNvPr id="485" name="Google Shape;485;p67"/>
          <p:cNvSpPr txBox="1"/>
          <p:nvPr>
            <p:ph idx="1" type="body"/>
          </p:nvPr>
        </p:nvSpPr>
        <p:spPr>
          <a:xfrm>
            <a:off x="838325" y="1388550"/>
            <a:ext cx="8020800" cy="272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Sobre los comandos DDL, DML, DCL, TCL y DQL, ¿cuál es el que más se adecua a la estructura para hacer únicamente consultas a las bases de datos?</a:t>
            </a:r>
            <a:endParaRPr/>
          </a:p>
        </p:txBody>
      </p:sp>
      <p:pic>
        <p:nvPicPr>
          <p:cNvPr id="486" name="Google Shape;486;p67"/>
          <p:cNvPicPr preferRelativeResize="0"/>
          <p:nvPr/>
        </p:nvPicPr>
        <p:blipFill>
          <a:blip r:embed="rId3">
            <a:alphaModFix/>
          </a:blip>
          <a:stretch>
            <a:fillRect/>
          </a:stretch>
        </p:blipFill>
        <p:spPr>
          <a:xfrm>
            <a:off x="937050" y="2278925"/>
            <a:ext cx="4219499" cy="2663650"/>
          </a:xfrm>
          <a:prstGeom prst="rect">
            <a:avLst/>
          </a:prstGeom>
          <a:noFill/>
          <a:ln>
            <a:noFill/>
          </a:ln>
        </p:spPr>
      </p:pic>
      <p:pic>
        <p:nvPicPr>
          <p:cNvPr id="487" name="Google Shape;487;p67"/>
          <p:cNvPicPr preferRelativeResize="0"/>
          <p:nvPr/>
        </p:nvPicPr>
        <p:blipFill>
          <a:blip r:embed="rId4">
            <a:alphaModFix/>
          </a:blip>
          <a:stretch>
            <a:fillRect/>
          </a:stretch>
        </p:blipFill>
        <p:spPr>
          <a:xfrm>
            <a:off x="5730375" y="2278925"/>
            <a:ext cx="2663650" cy="2663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3" name="Google Shape;493;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4" name="Google Shape;494;p68"/>
          <p:cNvPicPr preferRelativeResize="0"/>
          <p:nvPr/>
        </p:nvPicPr>
        <p:blipFill>
          <a:blip r:embed="rId3">
            <a:alphaModFix/>
          </a:blip>
          <a:stretch>
            <a:fillRect/>
          </a:stretch>
        </p:blipFill>
        <p:spPr>
          <a:xfrm>
            <a:off x="2040434" y="0"/>
            <a:ext cx="5063133"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Comando adicionales en 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lenguajes aparte del SQL</a:t>
            </a:r>
            <a:endParaRPr sz="1600">
              <a:solidFill>
                <a:schemeClr val="accent1"/>
              </a:solidFill>
              <a:latin typeface="Lato"/>
              <a:ea typeface="Lato"/>
              <a:cs typeface="Lato"/>
              <a:sym typeface="Lato"/>
            </a:endParaRPr>
          </a:p>
        </p:txBody>
      </p:sp>
      <p:sp>
        <p:nvSpPr>
          <p:cNvPr id="500" name="Google Shape;500;p69"/>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0"/>
          <p:cNvSpPr txBox="1"/>
          <p:nvPr>
            <p:ph type="title"/>
          </p:nvPr>
        </p:nvSpPr>
        <p:spPr>
          <a:xfrm>
            <a:off x="665250" y="561475"/>
            <a:ext cx="8334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Otros lenguajes de programación para consultas en BDD</a:t>
            </a:r>
            <a:endParaRPr/>
          </a:p>
        </p:txBody>
      </p:sp>
      <p:sp>
        <p:nvSpPr>
          <p:cNvPr id="506" name="Google Shape;506;p70"/>
          <p:cNvSpPr txBox="1"/>
          <p:nvPr>
            <p:ph idx="1" type="body"/>
          </p:nvPr>
        </p:nvSpPr>
        <p:spPr>
          <a:xfrm>
            <a:off x="729450" y="1346725"/>
            <a:ext cx="8183700" cy="3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Además del lenguaje SQL, existen varios lenguajes de programación y lenguajes de consulta diseñados para interactuar con bases de datos y realizar consultas. Algunos de estos lenguajes incluyen:</a:t>
            </a:r>
            <a:endParaRPr sz="1200">
              <a:solidFill>
                <a:srgbClr val="374151"/>
              </a:solidFill>
              <a:latin typeface="Roboto"/>
              <a:ea typeface="Roboto"/>
              <a:cs typeface="Roboto"/>
              <a:sym typeface="Roboto"/>
            </a:endParaRPr>
          </a:p>
          <a:p>
            <a:pPr indent="-304800" lvl="0" marL="457200" rtl="0" algn="l">
              <a:spcBef>
                <a:spcPts val="1500"/>
              </a:spcBef>
              <a:spcAft>
                <a:spcPts val="0"/>
              </a:spcAft>
              <a:buSzPts val="1200"/>
              <a:buFont typeface="Roboto"/>
              <a:buChar char="●"/>
            </a:pPr>
            <a:r>
              <a:rPr b="1" lang="es-419" sz="1200">
                <a:solidFill>
                  <a:srgbClr val="374151"/>
                </a:solidFill>
                <a:latin typeface="Roboto"/>
                <a:ea typeface="Roboto"/>
                <a:cs typeface="Roboto"/>
                <a:sym typeface="Roboto"/>
              </a:rPr>
              <a:t>GraphQL</a:t>
            </a:r>
            <a:r>
              <a:rPr lang="es-419" sz="1200">
                <a:solidFill>
                  <a:srgbClr val="374151"/>
                </a:solidFill>
                <a:latin typeface="Roboto"/>
                <a:ea typeface="Roboto"/>
                <a:cs typeface="Roboto"/>
                <a:sym typeface="Roboto"/>
              </a:rPr>
              <a:t>: Un lenguaje de consulta para APIs que permite a los clientes solicitar solo los datos que necesitan.</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PRQL y WebAssembly</a:t>
            </a:r>
            <a:r>
              <a:rPr lang="es-419" sz="1200">
                <a:solidFill>
                  <a:srgbClr val="374151"/>
                </a:solidFill>
                <a:latin typeface="Roboto"/>
                <a:ea typeface="Roboto"/>
                <a:cs typeface="Roboto"/>
                <a:sym typeface="Roboto"/>
              </a:rPr>
              <a:t>: Mencionados como alternativas modernas para la consulta de datos.</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GQL</a:t>
            </a:r>
            <a:r>
              <a:rPr lang="es-419" sz="1200">
                <a:solidFill>
                  <a:srgbClr val="374151"/>
                </a:solidFill>
                <a:latin typeface="Roboto"/>
                <a:ea typeface="Roboto"/>
                <a:cs typeface="Roboto"/>
                <a:sym typeface="Roboto"/>
              </a:rPr>
              <a:t>: Otro lenguaje de consulta de datos.</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Gremlin</a:t>
            </a:r>
            <a:r>
              <a:rPr lang="es-419" sz="1200">
                <a:solidFill>
                  <a:srgbClr val="374151"/>
                </a:solidFill>
                <a:latin typeface="Roboto"/>
                <a:ea typeface="Roboto"/>
                <a:cs typeface="Roboto"/>
                <a:sym typeface="Roboto"/>
              </a:rPr>
              <a:t>: Utilizado para bases de datos de grafos.</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N1QL</a:t>
            </a:r>
            <a:r>
              <a:rPr lang="es-419" sz="1200">
                <a:solidFill>
                  <a:srgbClr val="374151"/>
                </a:solidFill>
                <a:latin typeface="Roboto"/>
                <a:ea typeface="Roboto"/>
                <a:cs typeface="Roboto"/>
                <a:sym typeface="Roboto"/>
              </a:rPr>
              <a:t>: Lenguaje de consulta para el sistema de gestión de bases de datos Couchbase.</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Malloy y Basis</a:t>
            </a:r>
            <a:r>
              <a:rPr lang="es-419" sz="1200">
                <a:solidFill>
                  <a:srgbClr val="374151"/>
                </a:solidFill>
                <a:latin typeface="Roboto"/>
                <a:ea typeface="Roboto"/>
                <a:cs typeface="Roboto"/>
                <a:sym typeface="Roboto"/>
              </a:rPr>
              <a:t>: Nuevos lenguajes para la consulta de datos.</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HTSQL</a:t>
            </a:r>
            <a:r>
              <a:rPr lang="es-419" sz="1200">
                <a:solidFill>
                  <a:srgbClr val="374151"/>
                </a:solidFill>
                <a:latin typeface="Roboto"/>
                <a:ea typeface="Roboto"/>
                <a:cs typeface="Roboto"/>
                <a:sym typeface="Roboto"/>
              </a:rPr>
              <a:t>: Mencionado como un lenguaje alternativo de consulta.</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MDX</a:t>
            </a:r>
            <a:r>
              <a:rPr lang="es-419" sz="1200">
                <a:solidFill>
                  <a:srgbClr val="374151"/>
                </a:solidFill>
                <a:latin typeface="Roboto"/>
                <a:ea typeface="Roboto"/>
                <a:cs typeface="Roboto"/>
                <a:sym typeface="Roboto"/>
              </a:rPr>
              <a:t>: Usado principalmente para bases de datos OLAP (Online Analytical Processing).</a:t>
            </a:r>
            <a:endParaRPr sz="1200">
              <a:solidFill>
                <a:srgbClr val="37415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es-419" sz="1200">
                <a:solidFill>
                  <a:srgbClr val="374151"/>
                </a:solidFill>
                <a:latin typeface="Roboto"/>
                <a:ea typeface="Roboto"/>
                <a:cs typeface="Roboto"/>
                <a:sym typeface="Roboto"/>
              </a:rPr>
              <a:t>Muldis D</a:t>
            </a:r>
            <a:r>
              <a:rPr lang="es-419" sz="1200">
                <a:solidFill>
                  <a:srgbClr val="374151"/>
                </a:solidFill>
                <a:latin typeface="Roboto"/>
                <a:ea typeface="Roboto"/>
                <a:cs typeface="Roboto"/>
                <a:sym typeface="Roboto"/>
              </a:rPr>
              <a:t>: Otro lenguaje de consulta alternativo.</a:t>
            </a:r>
            <a:endParaRPr sz="1200">
              <a:solidFill>
                <a:srgbClr val="374151"/>
              </a:solidFill>
              <a:latin typeface="Roboto"/>
              <a:ea typeface="Roboto"/>
              <a:cs typeface="Roboto"/>
              <a:sym typeface="Roboto"/>
            </a:endParaRPr>
          </a:p>
          <a:p>
            <a:pPr indent="0" lvl="0" marL="0" rtl="0" algn="l">
              <a:spcBef>
                <a:spcPts val="3000"/>
              </a:spcBef>
              <a:spcAft>
                <a:spcPts val="3000"/>
              </a:spcAft>
              <a:buNone/>
            </a:pPr>
            <a:r>
              <a:rPr lang="es-419" sz="1200">
                <a:solidFill>
                  <a:srgbClr val="374151"/>
                </a:solidFill>
                <a:latin typeface="Roboto"/>
                <a:ea typeface="Roboto"/>
                <a:cs typeface="Roboto"/>
                <a:sym typeface="Roboto"/>
              </a:rPr>
              <a:t>Aunque SQL es el estándar de facto para bases de datos relacionales, estos lenguajes alternativos ofrecen características y ventajas únicas según el tipo de base de datos o la aplicación específica para la que están diseñados.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2" name="Google Shape;51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71"/>
          <p:cNvPicPr preferRelativeResize="0"/>
          <p:nvPr/>
        </p:nvPicPr>
        <p:blipFill>
          <a:blip r:embed="rId3">
            <a:alphaModFix/>
          </a:blip>
          <a:stretch>
            <a:fillRect/>
          </a:stretch>
        </p:blipFill>
        <p:spPr>
          <a:xfrm>
            <a:off x="450761" y="0"/>
            <a:ext cx="824247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7650" y="550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Cuándo utilizar el SQL</a:t>
            </a:r>
            <a:endParaRPr/>
          </a:p>
        </p:txBody>
      </p:sp>
      <p:sp>
        <p:nvSpPr>
          <p:cNvPr id="121" name="Google Shape;121;p18"/>
          <p:cNvSpPr txBox="1"/>
          <p:nvPr>
            <p:ph idx="1" type="body"/>
          </p:nvPr>
        </p:nvSpPr>
        <p:spPr>
          <a:xfrm>
            <a:off x="727650" y="1516400"/>
            <a:ext cx="6498000" cy="34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Se utiliza principalmente para almacenar, manipular y recuperar datos en bases de datos relacionales. Se debería considerar usar SQL en las siguientes situaciones: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Gestión de Bases de Datos Relacionales</a:t>
            </a:r>
            <a:r>
              <a:rPr lang="es-419" sz="1200">
                <a:solidFill>
                  <a:srgbClr val="374151"/>
                </a:solidFill>
                <a:latin typeface="Roboto"/>
                <a:ea typeface="Roboto"/>
                <a:cs typeface="Roboto"/>
                <a:sym typeface="Roboto"/>
              </a:rPr>
              <a:t>: Cuando trabajas con sistemas de gestión de bases de datos relacionales (RDBMS), SQL es el lenguaje estándar para realizar operaciones como insertar, actualizar, eliminar y consultar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Consultas Complejas</a:t>
            </a:r>
            <a:r>
              <a:rPr lang="es-419" sz="1200">
                <a:solidFill>
                  <a:srgbClr val="374151"/>
                </a:solidFill>
                <a:latin typeface="Roboto"/>
                <a:ea typeface="Roboto"/>
                <a:cs typeface="Roboto"/>
                <a:sym typeface="Roboto"/>
              </a:rPr>
              <a:t>: SQL permite realizar consultas complejas, combinando datos de múltiples tablas, filtrando y ordenando resultados, y aplicando funciones específicas para transformar los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Optimización de Consultas</a:t>
            </a:r>
            <a:r>
              <a:rPr lang="es-419" sz="1200">
                <a:solidFill>
                  <a:srgbClr val="374151"/>
                </a:solidFill>
                <a:latin typeface="Roboto"/>
                <a:ea typeface="Roboto"/>
                <a:cs typeface="Roboto"/>
                <a:sym typeface="Roboto"/>
              </a:rPr>
              <a:t>: Si necesitas mejorar el rendimiento de tus consultas, especialmente en bases de datos con grandes volúmenes de datos, SQL ofrece técnicas de optimización, como la utilización de índices.</a:t>
            </a:r>
            <a:endParaRPr sz="1200">
              <a:solidFill>
                <a:srgbClr val="374151"/>
              </a:solidFill>
              <a:latin typeface="Roboto"/>
              <a:ea typeface="Roboto"/>
              <a:cs typeface="Roboto"/>
              <a:sym typeface="Roboto"/>
            </a:endParaRPr>
          </a:p>
        </p:txBody>
      </p:sp>
      <p:pic>
        <p:nvPicPr>
          <p:cNvPr id="122" name="Google Shape;122;p18"/>
          <p:cNvPicPr preferRelativeResize="0"/>
          <p:nvPr/>
        </p:nvPicPr>
        <p:blipFill>
          <a:blip r:embed="rId3">
            <a:alphaModFix/>
          </a:blip>
          <a:stretch>
            <a:fillRect/>
          </a:stretch>
        </p:blipFill>
        <p:spPr>
          <a:xfrm>
            <a:off x="7378050" y="1238225"/>
            <a:ext cx="1613550" cy="1613550"/>
          </a:xfrm>
          <a:prstGeom prst="rect">
            <a:avLst/>
          </a:prstGeom>
          <a:noFill/>
          <a:ln>
            <a:noFill/>
          </a:ln>
        </p:spPr>
      </p:pic>
      <p:pic>
        <p:nvPicPr>
          <p:cNvPr id="123" name="Google Shape;123;p18"/>
          <p:cNvPicPr preferRelativeResize="0"/>
          <p:nvPr/>
        </p:nvPicPr>
        <p:blipFill>
          <a:blip r:embed="rId4">
            <a:alphaModFix/>
          </a:blip>
          <a:stretch>
            <a:fillRect/>
          </a:stretch>
        </p:blipFill>
        <p:spPr>
          <a:xfrm>
            <a:off x="7250000" y="3185625"/>
            <a:ext cx="1741599" cy="12143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2"/>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Comando adicionales en 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lenguajes aparte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NoSQL</a:t>
            </a:r>
            <a:endParaRPr sz="1600">
              <a:solidFill>
                <a:schemeClr val="accent1"/>
              </a:solidFill>
              <a:latin typeface="Lato"/>
              <a:ea typeface="Lato"/>
              <a:cs typeface="Lato"/>
              <a:sym typeface="Lato"/>
            </a:endParaRPr>
          </a:p>
        </p:txBody>
      </p:sp>
      <p:sp>
        <p:nvSpPr>
          <p:cNvPr id="519" name="Google Shape;519;p72"/>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3"/>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Cuando NO usar SQL</a:t>
            </a:r>
            <a:endParaRPr/>
          </a:p>
        </p:txBody>
      </p:sp>
      <p:sp>
        <p:nvSpPr>
          <p:cNvPr id="525" name="Google Shape;525;p73"/>
          <p:cNvSpPr txBox="1"/>
          <p:nvPr>
            <p:ph idx="1" type="body"/>
          </p:nvPr>
        </p:nvSpPr>
        <p:spPr>
          <a:xfrm>
            <a:off x="727650" y="1498150"/>
            <a:ext cx="7688700" cy="15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Ahora bien, en la vida, mucha información es  no-estructurada … y no se podría </a:t>
            </a:r>
            <a:r>
              <a:rPr lang="es-419"/>
              <a:t>concebir</a:t>
            </a:r>
            <a:r>
              <a:rPr lang="es-419"/>
              <a:t> bajo un esquema de datos relacional. </a:t>
            </a:r>
            <a:endParaRPr/>
          </a:p>
        </p:txBody>
      </p:sp>
      <p:pic>
        <p:nvPicPr>
          <p:cNvPr id="526" name="Google Shape;526;p73"/>
          <p:cNvPicPr preferRelativeResize="0"/>
          <p:nvPr/>
        </p:nvPicPr>
        <p:blipFill>
          <a:blip r:embed="rId3">
            <a:alphaModFix/>
          </a:blip>
          <a:stretch>
            <a:fillRect/>
          </a:stretch>
        </p:blipFill>
        <p:spPr>
          <a:xfrm>
            <a:off x="660775" y="2374350"/>
            <a:ext cx="3147949" cy="2260750"/>
          </a:xfrm>
          <a:prstGeom prst="rect">
            <a:avLst/>
          </a:prstGeom>
          <a:noFill/>
          <a:ln>
            <a:noFill/>
          </a:ln>
        </p:spPr>
      </p:pic>
      <p:pic>
        <p:nvPicPr>
          <p:cNvPr id="527" name="Google Shape;527;p73"/>
          <p:cNvPicPr preferRelativeResize="0"/>
          <p:nvPr/>
        </p:nvPicPr>
        <p:blipFill>
          <a:blip r:embed="rId4">
            <a:alphaModFix/>
          </a:blip>
          <a:stretch>
            <a:fillRect/>
          </a:stretch>
        </p:blipFill>
        <p:spPr>
          <a:xfrm>
            <a:off x="4848125" y="2461550"/>
            <a:ext cx="3486850" cy="2173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4"/>
          <p:cNvSpPr txBox="1"/>
          <p:nvPr>
            <p:ph idx="1" type="body"/>
          </p:nvPr>
        </p:nvSpPr>
        <p:spPr>
          <a:xfrm>
            <a:off x="729450" y="1487350"/>
            <a:ext cx="7688700" cy="352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NoSQL se refiere a sistemas de bases de datos que no utilizan el lenguaje de consulta estructurado (SQL) tradicional para interactuar con la base de datos. Estas bases de datos están diseñadas para ser escalables y flexibles, ofreciendo diferentes mecanismos para almacenar y recuperar datos en comparación con las bases de datos relacionales tradicionales.</a:t>
            </a:r>
            <a:endParaRPr sz="1200">
              <a:solidFill>
                <a:srgbClr val="374151"/>
              </a:solidFill>
              <a:latin typeface="Roboto"/>
              <a:ea typeface="Roboto"/>
              <a:cs typeface="Roboto"/>
              <a:sym typeface="Roboto"/>
            </a:endParaRPr>
          </a:p>
          <a:p>
            <a:pPr indent="0" lvl="0" marL="0" rtl="0" algn="l">
              <a:spcBef>
                <a:spcPts val="1500"/>
              </a:spcBef>
              <a:spcAft>
                <a:spcPts val="0"/>
              </a:spcAft>
              <a:buNone/>
            </a:pPr>
            <a:r>
              <a:rPr lang="es-419" sz="1200">
                <a:solidFill>
                  <a:srgbClr val="374151"/>
                </a:solidFill>
                <a:latin typeface="Roboto"/>
                <a:ea typeface="Roboto"/>
                <a:cs typeface="Roboto"/>
                <a:sym typeface="Roboto"/>
              </a:rPr>
              <a:t>Casos prácticos donde podrías aplicar NoSQL:</a:t>
            </a:r>
            <a:endParaRPr sz="1200">
              <a:solidFill>
                <a:srgbClr val="374151"/>
              </a:solidFill>
              <a:latin typeface="Roboto"/>
              <a:ea typeface="Roboto"/>
              <a:cs typeface="Roboto"/>
              <a:sym typeface="Roboto"/>
            </a:endParaRPr>
          </a:p>
          <a:p>
            <a:pPr indent="-293370" lvl="0" marL="457200" rtl="0" algn="l">
              <a:spcBef>
                <a:spcPts val="1500"/>
              </a:spcBef>
              <a:spcAft>
                <a:spcPts val="0"/>
              </a:spcAft>
              <a:buSzPct val="100000"/>
              <a:buFont typeface="Roboto"/>
              <a:buChar char="●"/>
            </a:pPr>
            <a:r>
              <a:rPr b="1" lang="es-419" sz="1200">
                <a:solidFill>
                  <a:srgbClr val="374151"/>
                </a:solidFill>
                <a:latin typeface="Roboto"/>
                <a:ea typeface="Roboto"/>
                <a:cs typeface="Roboto"/>
                <a:sym typeface="Roboto"/>
              </a:rPr>
              <a:t>Detección de Fraude e Identificación</a:t>
            </a:r>
            <a:r>
              <a:rPr lang="es-419" sz="1200">
                <a:solidFill>
                  <a:srgbClr val="374151"/>
                </a:solidFill>
                <a:latin typeface="Roboto"/>
                <a:ea typeface="Roboto"/>
                <a:cs typeface="Roboto"/>
                <a:sym typeface="Roboto"/>
              </a:rPr>
              <a:t>: NoSQL puede manejar grandes cantidades de datos en tiempo real, lo que es esencial para identificar patrones de fraude o autenticar identidades rápidamente.</a:t>
            </a:r>
            <a:endParaRPr sz="1200">
              <a:solidFill>
                <a:srgbClr val="374151"/>
              </a:solidFill>
              <a:latin typeface="Roboto"/>
              <a:ea typeface="Roboto"/>
              <a:cs typeface="Roboto"/>
              <a:sym typeface="Roboto"/>
            </a:endParaRPr>
          </a:p>
          <a:p>
            <a:pPr indent="-293370" lvl="0" marL="457200" rtl="0" algn="l">
              <a:spcBef>
                <a:spcPts val="0"/>
              </a:spcBef>
              <a:spcAft>
                <a:spcPts val="0"/>
              </a:spcAft>
              <a:buSzPct val="100000"/>
              <a:buFont typeface="Roboto"/>
              <a:buChar char="●"/>
            </a:pPr>
            <a:r>
              <a:rPr b="1" lang="es-419" sz="1200">
                <a:solidFill>
                  <a:srgbClr val="374151"/>
                </a:solidFill>
                <a:latin typeface="Roboto"/>
                <a:ea typeface="Roboto"/>
                <a:cs typeface="Roboto"/>
                <a:sym typeface="Roboto"/>
              </a:rPr>
              <a:t>Gestión de Inventario y Catálogos</a:t>
            </a:r>
            <a:r>
              <a:rPr lang="es-419" sz="1200">
                <a:solidFill>
                  <a:srgbClr val="374151"/>
                </a:solidFill>
                <a:latin typeface="Roboto"/>
                <a:ea typeface="Roboto"/>
                <a:cs typeface="Roboto"/>
                <a:sym typeface="Roboto"/>
              </a:rPr>
              <a:t>: Las bases de datos NoSQL pueden manejar grandes volúmenes de datos y estructuras variadas que suelen encontrarse en inventarios y catálogos.</a:t>
            </a:r>
            <a:endParaRPr sz="1200">
              <a:solidFill>
                <a:srgbClr val="374151"/>
              </a:solidFill>
              <a:latin typeface="Roboto"/>
              <a:ea typeface="Roboto"/>
              <a:cs typeface="Roboto"/>
              <a:sym typeface="Roboto"/>
            </a:endParaRPr>
          </a:p>
          <a:p>
            <a:pPr indent="-293370" lvl="0" marL="457200" rtl="0" algn="l">
              <a:spcBef>
                <a:spcPts val="0"/>
              </a:spcBef>
              <a:spcAft>
                <a:spcPts val="0"/>
              </a:spcAft>
              <a:buSzPct val="100000"/>
              <a:buFont typeface="Roboto"/>
              <a:buChar char="●"/>
            </a:pPr>
            <a:r>
              <a:rPr b="1" lang="es-419" sz="1200">
                <a:solidFill>
                  <a:srgbClr val="374151"/>
                </a:solidFill>
                <a:latin typeface="Roboto"/>
                <a:ea typeface="Roboto"/>
                <a:cs typeface="Roboto"/>
                <a:sym typeface="Roboto"/>
              </a:rPr>
              <a:t>Personalización y Recomendaciones</a:t>
            </a:r>
            <a:r>
              <a:rPr lang="es-419" sz="1200">
                <a:solidFill>
                  <a:srgbClr val="374151"/>
                </a:solidFill>
                <a:latin typeface="Roboto"/>
                <a:ea typeface="Roboto"/>
                <a:cs typeface="Roboto"/>
                <a:sym typeface="Roboto"/>
              </a:rPr>
              <a:t>: Usar NoSQL permite analizar y procesar enormes conjuntos de datos para ofrecer experiencias personalizadas a los usuarios, como recomendaciones basadas en comportamientos anteriores.</a:t>
            </a:r>
            <a:endParaRPr sz="1200">
              <a:solidFill>
                <a:srgbClr val="374151"/>
              </a:solidFill>
              <a:latin typeface="Roboto"/>
              <a:ea typeface="Roboto"/>
              <a:cs typeface="Roboto"/>
              <a:sym typeface="Roboto"/>
            </a:endParaRPr>
          </a:p>
          <a:p>
            <a:pPr indent="-293370" lvl="0" marL="457200" rtl="0" algn="l">
              <a:spcBef>
                <a:spcPts val="0"/>
              </a:spcBef>
              <a:spcAft>
                <a:spcPts val="0"/>
              </a:spcAft>
              <a:buSzPct val="100000"/>
              <a:buFont typeface="Roboto"/>
              <a:buChar char="●"/>
            </a:pPr>
            <a:r>
              <a:rPr b="1" lang="es-419" sz="1200">
                <a:solidFill>
                  <a:srgbClr val="374151"/>
                </a:solidFill>
                <a:latin typeface="Roboto"/>
                <a:ea typeface="Roboto"/>
                <a:cs typeface="Roboto"/>
                <a:sym typeface="Roboto"/>
              </a:rPr>
              <a:t>Aplicaciones Móviles con Grandes Cantidad de Usuarios</a:t>
            </a:r>
            <a:r>
              <a:rPr lang="es-419" sz="1200">
                <a:solidFill>
                  <a:srgbClr val="374151"/>
                </a:solidFill>
                <a:latin typeface="Roboto"/>
                <a:ea typeface="Roboto"/>
                <a:cs typeface="Roboto"/>
                <a:sym typeface="Roboto"/>
              </a:rPr>
              <a:t>: NoSQL es ideal para aplicaciones que necesitan escalar para atender a millones de usuarios debido a su naturaleza distribuida.</a:t>
            </a:r>
            <a:endParaRPr sz="1200">
              <a:solidFill>
                <a:srgbClr val="374151"/>
              </a:solidFill>
              <a:latin typeface="Roboto"/>
              <a:ea typeface="Roboto"/>
              <a:cs typeface="Roboto"/>
              <a:sym typeface="Roboto"/>
            </a:endParaRPr>
          </a:p>
          <a:p>
            <a:pPr indent="-293370" lvl="0" marL="457200" rtl="0" algn="l">
              <a:spcBef>
                <a:spcPts val="0"/>
              </a:spcBef>
              <a:spcAft>
                <a:spcPts val="0"/>
              </a:spcAft>
              <a:buSzPct val="100000"/>
              <a:buFont typeface="Roboto"/>
              <a:buChar char="●"/>
            </a:pPr>
            <a:r>
              <a:rPr b="1" lang="es-419" sz="1200">
                <a:solidFill>
                  <a:srgbClr val="374151"/>
                </a:solidFill>
                <a:latin typeface="Roboto"/>
                <a:ea typeface="Roboto"/>
                <a:cs typeface="Roboto"/>
                <a:sym typeface="Roboto"/>
              </a:rPr>
              <a:t>Internet de las Cosas (IoT)</a:t>
            </a:r>
            <a:r>
              <a:rPr lang="es-419" sz="1200">
                <a:solidFill>
                  <a:srgbClr val="374151"/>
                </a:solidFill>
                <a:latin typeface="Roboto"/>
                <a:ea typeface="Roboto"/>
                <a:cs typeface="Roboto"/>
                <a:sym typeface="Roboto"/>
              </a:rPr>
              <a:t>: Los dispositivos IoT generan grandes cantidades de datos. NoSQL puede manejar estos datos y proporcionar análisis en tiempo real.</a:t>
            </a:r>
            <a:endParaRPr sz="1200">
              <a:solidFill>
                <a:srgbClr val="374151"/>
              </a:solidFill>
              <a:latin typeface="Roboto"/>
              <a:ea typeface="Roboto"/>
              <a:cs typeface="Roboto"/>
              <a:sym typeface="Roboto"/>
            </a:endParaRPr>
          </a:p>
          <a:p>
            <a:pPr indent="-293370" lvl="0" marL="457200" rtl="0" algn="l">
              <a:spcBef>
                <a:spcPts val="0"/>
              </a:spcBef>
              <a:spcAft>
                <a:spcPts val="0"/>
              </a:spcAft>
              <a:buSzPct val="100000"/>
              <a:buFont typeface="Roboto"/>
              <a:buChar char="●"/>
            </a:pPr>
            <a:r>
              <a:rPr b="1" lang="es-419" sz="1200">
                <a:solidFill>
                  <a:srgbClr val="374151"/>
                </a:solidFill>
                <a:latin typeface="Roboto"/>
                <a:ea typeface="Roboto"/>
                <a:cs typeface="Roboto"/>
                <a:sym typeface="Roboto"/>
              </a:rPr>
              <a:t>Gestión de Contenido</a:t>
            </a:r>
            <a:r>
              <a:rPr lang="es-419" sz="1200">
                <a:solidFill>
                  <a:srgbClr val="374151"/>
                </a:solidFill>
                <a:latin typeface="Roboto"/>
                <a:ea typeface="Roboto"/>
                <a:cs typeface="Roboto"/>
                <a:sym typeface="Roboto"/>
              </a:rPr>
              <a:t>: Las bases de datos NoSQL pueden almacenar y recuperar contenido variado, como textos, imágenes y videos.</a:t>
            </a:r>
            <a:endParaRPr sz="1200">
              <a:solidFill>
                <a:srgbClr val="374151"/>
              </a:solidFill>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Char char="●"/>
            </a:pPr>
            <a:r>
              <a:rPr b="1" lang="es-419" sz="1200">
                <a:solidFill>
                  <a:srgbClr val="374151"/>
                </a:solidFill>
                <a:latin typeface="Roboto"/>
                <a:ea typeface="Roboto"/>
                <a:cs typeface="Roboto"/>
                <a:sym typeface="Roboto"/>
              </a:rPr>
              <a:t>Aadhaar en India</a:t>
            </a:r>
            <a:r>
              <a:rPr lang="es-419" sz="1200">
                <a:solidFill>
                  <a:srgbClr val="374151"/>
                </a:solidFill>
                <a:latin typeface="Roboto"/>
                <a:ea typeface="Roboto"/>
                <a:cs typeface="Roboto"/>
                <a:sym typeface="Roboto"/>
              </a:rPr>
              <a:t>: Es un proyecto de identificación única en India que utiliza MongoDB, un tipo de base de datos NoSQL, para manejar y consultar grandes cantidades de datos.</a:t>
            </a:r>
            <a:endParaRPr/>
          </a:p>
        </p:txBody>
      </p:sp>
      <p:sp>
        <p:nvSpPr>
          <p:cNvPr id="533" name="Google Shape;533;p74"/>
          <p:cNvSpPr txBox="1"/>
          <p:nvPr>
            <p:ph type="title"/>
          </p:nvPr>
        </p:nvSpPr>
        <p:spPr>
          <a:xfrm>
            <a:off x="7276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Cuando NO usar SQL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txBox="1"/>
          <p:nvPr>
            <p:ph type="title"/>
          </p:nvPr>
        </p:nvSpPr>
        <p:spPr>
          <a:xfrm>
            <a:off x="729450" y="572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NO SQL: cuándo utilizarlo </a:t>
            </a:r>
            <a:endParaRPr/>
          </a:p>
        </p:txBody>
      </p:sp>
      <p:sp>
        <p:nvSpPr>
          <p:cNvPr id="539" name="Google Shape;539;p75"/>
          <p:cNvSpPr txBox="1"/>
          <p:nvPr>
            <p:ph idx="1" type="body"/>
          </p:nvPr>
        </p:nvSpPr>
        <p:spPr>
          <a:xfrm>
            <a:off x="269725" y="1379175"/>
            <a:ext cx="6723600" cy="36291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SzPts val="1018"/>
              <a:buNone/>
            </a:pPr>
            <a:r>
              <a:rPr lang="es-419" sz="1010">
                <a:solidFill>
                  <a:srgbClr val="374151"/>
                </a:solidFill>
                <a:latin typeface="Roboto"/>
                <a:ea typeface="Roboto"/>
                <a:cs typeface="Roboto"/>
                <a:sym typeface="Roboto"/>
              </a:rPr>
              <a:t>Se debería considerar utilizar NoSQL en lugar de SQL en los siguientes casos:</a:t>
            </a:r>
            <a:endParaRPr sz="1010">
              <a:solidFill>
                <a:srgbClr val="374151"/>
              </a:solidFill>
              <a:latin typeface="Roboto"/>
              <a:ea typeface="Roboto"/>
              <a:cs typeface="Roboto"/>
              <a:sym typeface="Roboto"/>
            </a:endParaRPr>
          </a:p>
          <a:p>
            <a:pPr indent="0" lvl="0" marL="0" rtl="0" algn="l">
              <a:lnSpc>
                <a:spcPct val="95000"/>
              </a:lnSpc>
              <a:spcBef>
                <a:spcPts val="1500"/>
              </a:spcBef>
              <a:spcAft>
                <a:spcPts val="0"/>
              </a:spcAft>
              <a:buSzPts val="1018"/>
              <a:buNone/>
            </a:pPr>
            <a:r>
              <a:rPr b="1" lang="es-419" sz="1010">
                <a:solidFill>
                  <a:srgbClr val="374151"/>
                </a:solidFill>
                <a:latin typeface="Roboto"/>
                <a:ea typeface="Roboto"/>
                <a:cs typeface="Roboto"/>
                <a:sym typeface="Roboto"/>
              </a:rPr>
              <a:t>Datos Desestructurados o Semiestructurados</a:t>
            </a:r>
            <a:r>
              <a:rPr lang="es-419" sz="1010">
                <a:solidFill>
                  <a:srgbClr val="374151"/>
                </a:solidFill>
                <a:latin typeface="Roboto"/>
                <a:ea typeface="Roboto"/>
                <a:cs typeface="Roboto"/>
                <a:sym typeface="Roboto"/>
              </a:rPr>
              <a:t>: NoSQL es mejor para manejar datos no estructurados como documentos, JSON, o datos en formatos variables.</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Escalabilidad Horizontal</a:t>
            </a:r>
            <a:r>
              <a:rPr lang="es-419" sz="1010">
                <a:solidFill>
                  <a:srgbClr val="374151"/>
                </a:solidFill>
                <a:latin typeface="Roboto"/>
                <a:ea typeface="Roboto"/>
                <a:cs typeface="Roboto"/>
                <a:sym typeface="Roboto"/>
              </a:rPr>
              <a:t>: Si anticipas un crecimiento rápido de tus datos y quieres una escalabilidad eficiente distribuyendo los datos a través de múltiples servidores, NoSQL puede ser una opción preferible.</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Alta Disponibilidad de Grandes Volúmenes de Datos</a:t>
            </a:r>
            <a:r>
              <a:rPr lang="es-419" sz="1010">
                <a:solidFill>
                  <a:srgbClr val="374151"/>
                </a:solidFill>
                <a:latin typeface="Roboto"/>
                <a:ea typeface="Roboto"/>
                <a:cs typeface="Roboto"/>
                <a:sym typeface="Roboto"/>
              </a:rPr>
              <a:t>: NoSQL es bueno cuando es más importante garantizar la disponibilidad de grandes cantidades de datos.</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Consultas Rápidas</a:t>
            </a:r>
            <a:r>
              <a:rPr lang="es-419" sz="1010">
                <a:solidFill>
                  <a:srgbClr val="374151"/>
                </a:solidFill>
                <a:latin typeface="Roboto"/>
                <a:ea typeface="Roboto"/>
                <a:cs typeface="Roboto"/>
                <a:sym typeface="Roboto"/>
              </a:rPr>
              <a:t>: Las consultas en bases de datos NoSQL pueden ser más rápidas que en bases de datos SQL debido a que los datos en SQL suelen estar normalizados, lo que puede requerir múltiples uniones para obtener un objeto completo.</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Desarrollo Ágil</a:t>
            </a:r>
            <a:r>
              <a:rPr lang="es-419" sz="1010">
                <a:solidFill>
                  <a:srgbClr val="374151"/>
                </a:solidFill>
                <a:latin typeface="Roboto"/>
                <a:ea typeface="Roboto"/>
                <a:cs typeface="Roboto"/>
                <a:sym typeface="Roboto"/>
              </a:rPr>
              <a:t>: Si estás en un entorno que requiere flexibilidad en el esquema de la base de datos debido a rápidos cambios en las especificaciones o requisitos, NoSQL podría ser una opción debido a su naturaleza sin esquema.</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Casos Específicos de Uso</a:t>
            </a:r>
            <a:r>
              <a:rPr lang="es-419" sz="1010">
                <a:solidFill>
                  <a:srgbClr val="374151"/>
                </a:solidFill>
                <a:latin typeface="Roboto"/>
                <a:ea typeface="Roboto"/>
                <a:cs typeface="Roboto"/>
                <a:sym typeface="Roboto"/>
              </a:rPr>
              <a:t>: Existen situaciones específicas donde las bases de datos NoSQL son más adecuadas, como sistemas de recomendación, catálogos de productos con características variables y sistemas de gestión de contenido.</a:t>
            </a:r>
            <a:br>
              <a:rPr lang="es-419" sz="1010">
                <a:solidFill>
                  <a:srgbClr val="374151"/>
                </a:solidFill>
                <a:latin typeface="Roboto"/>
                <a:ea typeface="Roboto"/>
                <a:cs typeface="Roboto"/>
                <a:sym typeface="Roboto"/>
              </a:rPr>
            </a:br>
            <a:r>
              <a:rPr b="1" lang="es-419" sz="1010">
                <a:solidFill>
                  <a:srgbClr val="374151"/>
                </a:solidFill>
                <a:latin typeface="Roboto"/>
                <a:ea typeface="Roboto"/>
                <a:cs typeface="Roboto"/>
                <a:sym typeface="Roboto"/>
              </a:rPr>
              <a:t>Integridad y Consistencia de Datos</a:t>
            </a:r>
            <a:r>
              <a:rPr lang="es-419" sz="1010">
                <a:solidFill>
                  <a:srgbClr val="374151"/>
                </a:solidFill>
                <a:latin typeface="Roboto"/>
                <a:ea typeface="Roboto"/>
                <a:cs typeface="Roboto"/>
                <a:sym typeface="Roboto"/>
              </a:rPr>
              <a:t>: Si bien SQL es conocido por asegurar la integridad y consistencia de los datos, en situaciones donde estos no son el foco principal, y la disponibilidad y la escalabilidad son más cruciales, NoSQL podría ser la elección.</a:t>
            </a:r>
            <a:endParaRPr sz="1010">
              <a:solidFill>
                <a:srgbClr val="374151"/>
              </a:solidFill>
              <a:latin typeface="Roboto"/>
              <a:ea typeface="Roboto"/>
              <a:cs typeface="Roboto"/>
              <a:sym typeface="Roboto"/>
            </a:endParaRPr>
          </a:p>
          <a:p>
            <a:pPr indent="0" lvl="0" marL="0" rtl="0" algn="l">
              <a:lnSpc>
                <a:spcPct val="95000"/>
              </a:lnSpc>
              <a:spcBef>
                <a:spcPts val="1500"/>
              </a:spcBef>
              <a:spcAft>
                <a:spcPts val="1500"/>
              </a:spcAft>
              <a:buSzPts val="1018"/>
              <a:buNone/>
            </a:pPr>
            <a:r>
              <a:rPr lang="es-419" sz="1010">
                <a:solidFill>
                  <a:srgbClr val="374151"/>
                </a:solidFill>
                <a:latin typeface="Roboto"/>
                <a:ea typeface="Roboto"/>
                <a:cs typeface="Roboto"/>
                <a:sym typeface="Roboto"/>
              </a:rPr>
              <a:t>Es esencial entender las necesidades de tu aplicación y los datos que gestionarás para tomar una decisión informada entre SQL y NoSQL.</a:t>
            </a:r>
            <a:endParaRPr sz="1102"/>
          </a:p>
        </p:txBody>
      </p:sp>
      <p:pic>
        <p:nvPicPr>
          <p:cNvPr id="540" name="Google Shape;540;p75"/>
          <p:cNvPicPr preferRelativeResize="0"/>
          <p:nvPr/>
        </p:nvPicPr>
        <p:blipFill>
          <a:blip r:embed="rId3">
            <a:alphaModFix/>
          </a:blip>
          <a:stretch>
            <a:fillRect/>
          </a:stretch>
        </p:blipFill>
        <p:spPr>
          <a:xfrm>
            <a:off x="7266275" y="1379175"/>
            <a:ext cx="1480425" cy="1330500"/>
          </a:xfrm>
          <a:prstGeom prst="rect">
            <a:avLst/>
          </a:prstGeom>
          <a:noFill/>
          <a:ln>
            <a:noFill/>
          </a:ln>
        </p:spPr>
      </p:pic>
      <p:pic>
        <p:nvPicPr>
          <p:cNvPr id="541" name="Google Shape;541;p75"/>
          <p:cNvPicPr preferRelativeResize="0"/>
          <p:nvPr/>
        </p:nvPicPr>
        <p:blipFill rotWithShape="1">
          <a:blip r:embed="rId4">
            <a:alphaModFix/>
          </a:blip>
          <a:srcRect b="0" l="19250" r="0" t="0"/>
          <a:stretch/>
        </p:blipFill>
        <p:spPr>
          <a:xfrm>
            <a:off x="7235900" y="3418200"/>
            <a:ext cx="1716390" cy="1195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6"/>
          <p:cNvSpPr txBox="1"/>
          <p:nvPr>
            <p:ph type="title"/>
          </p:nvPr>
        </p:nvSpPr>
        <p:spPr>
          <a:xfrm>
            <a:off x="7294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Programas comerciales para el SQL</a:t>
            </a:r>
            <a:endParaRPr/>
          </a:p>
        </p:txBody>
      </p:sp>
      <p:sp>
        <p:nvSpPr>
          <p:cNvPr id="547" name="Google Shape;547;p76"/>
          <p:cNvSpPr txBox="1"/>
          <p:nvPr>
            <p:ph idx="1" type="body"/>
          </p:nvPr>
        </p:nvSpPr>
        <p:spPr>
          <a:xfrm>
            <a:off x="2709675" y="1346725"/>
            <a:ext cx="6268500" cy="360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Los principales programas comerciales que utilizan SQL para la gestión y administración de bases de datos incluyen:</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Microsoft SQL Server</a:t>
            </a:r>
            <a:r>
              <a:rPr lang="es-419" sz="1200">
                <a:solidFill>
                  <a:srgbClr val="374151"/>
                </a:solidFill>
                <a:latin typeface="Roboto"/>
                <a:ea typeface="Roboto"/>
                <a:cs typeface="Roboto"/>
                <a:sym typeface="Roboto"/>
              </a:rPr>
              <a:t>: Es uno de los sistemas de gestión de bases de datos más populares y es desarrollado por Microsoft.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Oracle Database</a:t>
            </a:r>
            <a:r>
              <a:rPr lang="es-419" sz="1200">
                <a:solidFill>
                  <a:srgbClr val="374151"/>
                </a:solidFill>
                <a:latin typeface="Roboto"/>
                <a:ea typeface="Roboto"/>
                <a:cs typeface="Roboto"/>
                <a:sym typeface="Roboto"/>
              </a:rPr>
              <a:t>: Es una base de datos comercial muy conocida que tiene una amplia variedad de características y es utilizada por muchas empresas a nivel mundial.</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Amazon Aurora</a:t>
            </a:r>
            <a:r>
              <a:rPr lang="es-419" sz="1200">
                <a:solidFill>
                  <a:srgbClr val="374151"/>
                </a:solidFill>
                <a:latin typeface="Roboto"/>
                <a:ea typeface="Roboto"/>
                <a:cs typeface="Roboto"/>
                <a:sym typeface="Roboto"/>
              </a:rPr>
              <a:t>: Una base de datos relacional compatible con SQL desarrollada por Amazon Web Services.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PostgreSQL</a:t>
            </a:r>
            <a:r>
              <a:rPr lang="es-419" sz="1200">
                <a:solidFill>
                  <a:srgbClr val="374151"/>
                </a:solidFill>
                <a:latin typeface="Roboto"/>
                <a:ea typeface="Roboto"/>
                <a:cs typeface="Roboto"/>
                <a:sym typeface="Roboto"/>
              </a:rPr>
              <a:t>: Aunque es de código abierto, tiene características que lo hacen adecuado para empresas y aplicaciones comerciales.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MySQL</a:t>
            </a:r>
            <a:r>
              <a:rPr lang="es-419" sz="1200">
                <a:solidFill>
                  <a:srgbClr val="374151"/>
                </a:solidFill>
                <a:latin typeface="Roboto"/>
                <a:ea typeface="Roboto"/>
                <a:cs typeface="Roboto"/>
                <a:sym typeface="Roboto"/>
              </a:rPr>
              <a:t>: Es otro sistema de gestión de bases de datos relacional popular. Aunque tiene versiones de código abierto, también hay versiones comerciales disponibles.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MariaDB</a:t>
            </a:r>
            <a:r>
              <a:rPr lang="es-419" sz="1200">
                <a:solidFill>
                  <a:srgbClr val="374151"/>
                </a:solidFill>
                <a:latin typeface="Roboto"/>
                <a:ea typeface="Roboto"/>
                <a:cs typeface="Roboto"/>
                <a:sym typeface="Roboto"/>
              </a:rPr>
              <a:t>: Es un fork de MySQL y es usado en muchas aplicaciones comerciales.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DB2</a:t>
            </a:r>
            <a:r>
              <a:rPr lang="es-419" sz="1200">
                <a:solidFill>
                  <a:srgbClr val="374151"/>
                </a:solidFill>
                <a:latin typeface="Roboto"/>
                <a:ea typeface="Roboto"/>
                <a:cs typeface="Roboto"/>
                <a:sym typeface="Roboto"/>
              </a:rPr>
              <a:t>: Es una familia de productos de gestión de datos desarrollada por IBM.</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Cabe destacar que, aunque muchos de estos sistemas de gestión de bases de datos pueden ser utilizados de forma gratuita en ciertas versiones o capacidades, también ofrecen versiones o características premium que son comerciales.</a:t>
            </a:r>
            <a:endParaRPr/>
          </a:p>
        </p:txBody>
      </p:sp>
      <p:pic>
        <p:nvPicPr>
          <p:cNvPr id="548" name="Google Shape;548;p76"/>
          <p:cNvPicPr preferRelativeResize="0"/>
          <p:nvPr/>
        </p:nvPicPr>
        <p:blipFill>
          <a:blip r:embed="rId3">
            <a:alphaModFix/>
          </a:blip>
          <a:stretch>
            <a:fillRect/>
          </a:stretch>
        </p:blipFill>
        <p:spPr>
          <a:xfrm>
            <a:off x="319125" y="1480875"/>
            <a:ext cx="2055225" cy="1619250"/>
          </a:xfrm>
          <a:prstGeom prst="rect">
            <a:avLst/>
          </a:prstGeom>
          <a:noFill/>
          <a:ln>
            <a:noFill/>
          </a:ln>
        </p:spPr>
      </p:pic>
      <p:pic>
        <p:nvPicPr>
          <p:cNvPr id="549" name="Google Shape;549;p76"/>
          <p:cNvPicPr preferRelativeResize="0"/>
          <p:nvPr/>
        </p:nvPicPr>
        <p:blipFill rotWithShape="1">
          <a:blip r:embed="rId4">
            <a:alphaModFix/>
          </a:blip>
          <a:srcRect b="6552" l="3286" r="1998" t="7113"/>
          <a:stretch/>
        </p:blipFill>
        <p:spPr>
          <a:xfrm>
            <a:off x="286650" y="3484350"/>
            <a:ext cx="2120175" cy="15252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72945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NoSQL como lenguaje para bases de datos</a:t>
            </a:r>
            <a:endParaRPr/>
          </a:p>
        </p:txBody>
      </p:sp>
      <p:sp>
        <p:nvSpPr>
          <p:cNvPr id="555" name="Google Shape;555;p77"/>
          <p:cNvSpPr txBox="1"/>
          <p:nvPr>
            <p:ph idx="1" type="body"/>
          </p:nvPr>
        </p:nvSpPr>
        <p:spPr>
          <a:xfrm>
            <a:off x="729450" y="1314275"/>
            <a:ext cx="5636400" cy="3786000"/>
          </a:xfrm>
          <a:prstGeom prst="rect">
            <a:avLst/>
          </a:prstGeom>
        </p:spPr>
        <p:txBody>
          <a:bodyPr anchorCtr="0" anchor="t" bIns="91425" lIns="91425" spcFirstLastPara="1" rIns="91425" wrap="square" tIns="91425">
            <a:normAutofit fontScale="77500" lnSpcReduction="10000"/>
          </a:bodyPr>
          <a:lstStyle/>
          <a:p>
            <a:pPr indent="0" lvl="0" marL="0" rtl="0" algn="just">
              <a:spcBef>
                <a:spcPts val="0"/>
              </a:spcBef>
              <a:spcAft>
                <a:spcPts val="0"/>
              </a:spcAft>
              <a:buNone/>
            </a:pPr>
            <a:r>
              <a:rPr lang="es-419" sz="1200">
                <a:solidFill>
                  <a:srgbClr val="374151"/>
                </a:solidFill>
                <a:latin typeface="Roboto"/>
                <a:ea typeface="Roboto"/>
                <a:cs typeface="Roboto"/>
                <a:sym typeface="Roboto"/>
              </a:rPr>
              <a:t>Las bases de datos NoSQL se han vuelto muy populares debido a su capacidad de manejar grandes volúmenes de datos estructurados y no estructurados de manera eficiente. Aunque los resultados de búsqueda no especifican una lista detallada de softwares NoSQL, a continuación, presento algunos de los softwares NoSQL más reconocidos en la industria, basándome en mi conocimiento:</a:t>
            </a:r>
            <a:br>
              <a:rPr lang="es-419" sz="1200">
                <a:solidFill>
                  <a:srgbClr val="374151"/>
                </a:solidFill>
                <a:latin typeface="Roboto"/>
                <a:ea typeface="Roboto"/>
                <a:cs typeface="Roboto"/>
                <a:sym typeface="Roboto"/>
              </a:rPr>
            </a:b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MongoDB</a:t>
            </a:r>
            <a:r>
              <a:rPr lang="es-419" sz="1200">
                <a:solidFill>
                  <a:srgbClr val="374151"/>
                </a:solidFill>
                <a:latin typeface="Roboto"/>
                <a:ea typeface="Roboto"/>
                <a:cs typeface="Roboto"/>
                <a:sym typeface="Roboto"/>
              </a:rPr>
              <a:t>: Una base de datos orientada a documentos que utiliza JSON para el almacenamiento y la consulta de datos.</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Cassandra</a:t>
            </a:r>
            <a:r>
              <a:rPr lang="es-419" sz="1200">
                <a:solidFill>
                  <a:srgbClr val="374151"/>
                </a:solidFill>
                <a:latin typeface="Roboto"/>
                <a:ea typeface="Roboto"/>
                <a:cs typeface="Roboto"/>
                <a:sym typeface="Roboto"/>
              </a:rPr>
              <a:t>: Ofrecida por Apache, esta base de datos fue diseñada para manejar grandes cantidades de datos distribuidos en muchos servidores.</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Redis</a:t>
            </a:r>
            <a:r>
              <a:rPr lang="es-419" sz="1200">
                <a:solidFill>
                  <a:srgbClr val="374151"/>
                </a:solidFill>
                <a:latin typeface="Roboto"/>
                <a:ea typeface="Roboto"/>
                <a:cs typeface="Roboto"/>
                <a:sym typeface="Roboto"/>
              </a:rPr>
              <a:t>: Una base de datos en memoria que se utiliza principalmente como sistema de almacenamiento clave-valor.</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CouchDB</a:t>
            </a:r>
            <a:r>
              <a:rPr lang="es-419" sz="1200">
                <a:solidFill>
                  <a:srgbClr val="374151"/>
                </a:solidFill>
                <a:latin typeface="Roboto"/>
                <a:ea typeface="Roboto"/>
                <a:cs typeface="Roboto"/>
                <a:sym typeface="Roboto"/>
              </a:rPr>
              <a:t>: También una base de datos orientada a documentos que permite consultas y combinaciones usando JavaScript.</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Neo4j</a:t>
            </a:r>
            <a:r>
              <a:rPr lang="es-419" sz="1200">
                <a:solidFill>
                  <a:srgbClr val="374151"/>
                </a:solidFill>
                <a:latin typeface="Roboto"/>
                <a:ea typeface="Roboto"/>
                <a:cs typeface="Roboto"/>
                <a:sym typeface="Roboto"/>
              </a:rPr>
              <a:t>: Una base de datos orientada a grafos, especialmente útil para gestionar y consultar datos altamente conectados.</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HBase</a:t>
            </a:r>
            <a:r>
              <a:rPr lang="es-419" sz="1200">
                <a:solidFill>
                  <a:srgbClr val="374151"/>
                </a:solidFill>
                <a:latin typeface="Roboto"/>
                <a:ea typeface="Roboto"/>
                <a:cs typeface="Roboto"/>
                <a:sym typeface="Roboto"/>
              </a:rPr>
              <a:t>: Es una base de datos columnar que se ejecuta sobre el sistema de archivos Hadoop.</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Riak</a:t>
            </a:r>
            <a:r>
              <a:rPr lang="es-419" sz="1200">
                <a:solidFill>
                  <a:srgbClr val="374151"/>
                </a:solidFill>
                <a:latin typeface="Roboto"/>
                <a:ea typeface="Roboto"/>
                <a:cs typeface="Roboto"/>
                <a:sym typeface="Roboto"/>
              </a:rPr>
              <a:t>: Una base de datos distribuida clave-valor diseñada para ser altamente escalable y resistente a fallos.</a:t>
            </a:r>
            <a:endParaRPr sz="1200">
              <a:solidFill>
                <a:srgbClr val="374151"/>
              </a:solidFill>
              <a:latin typeface="Roboto"/>
              <a:ea typeface="Roboto"/>
              <a:cs typeface="Roboto"/>
              <a:sym typeface="Roboto"/>
            </a:endParaRPr>
          </a:p>
          <a:p>
            <a:pPr indent="0" lvl="0" marL="0" rtl="0" algn="just">
              <a:spcBef>
                <a:spcPts val="1500"/>
              </a:spcBef>
              <a:spcAft>
                <a:spcPts val="1500"/>
              </a:spcAft>
              <a:buNone/>
            </a:pPr>
            <a:r>
              <a:rPr lang="es-419" sz="1200">
                <a:solidFill>
                  <a:srgbClr val="374151"/>
                </a:solidFill>
                <a:latin typeface="Roboto"/>
                <a:ea typeface="Roboto"/>
                <a:cs typeface="Roboto"/>
                <a:sym typeface="Roboto"/>
              </a:rPr>
              <a:t>Estos softwares NoSQL tienen diferentes aplicaciones, como registros sanitarios, servicios financieros y muchos otros campos en función de sus características específicas. Las bases de datos NoSQL son especialmente útiles en la era actual donde el manejo de big data y las aplicaciones web y móviles requieren velocidad y escalabilidad.</a:t>
            </a:r>
            <a:endParaRPr/>
          </a:p>
        </p:txBody>
      </p:sp>
      <p:pic>
        <p:nvPicPr>
          <p:cNvPr id="556" name="Google Shape;556;p77"/>
          <p:cNvPicPr preferRelativeResize="0"/>
          <p:nvPr/>
        </p:nvPicPr>
        <p:blipFill>
          <a:blip r:embed="rId3">
            <a:alphaModFix/>
          </a:blip>
          <a:stretch>
            <a:fillRect/>
          </a:stretch>
        </p:blipFill>
        <p:spPr>
          <a:xfrm>
            <a:off x="6558825" y="1411625"/>
            <a:ext cx="2384550" cy="1341300"/>
          </a:xfrm>
          <a:prstGeom prst="rect">
            <a:avLst/>
          </a:prstGeom>
          <a:noFill/>
          <a:ln>
            <a:noFill/>
          </a:ln>
        </p:spPr>
      </p:pic>
      <p:pic>
        <p:nvPicPr>
          <p:cNvPr id="557" name="Google Shape;557;p77"/>
          <p:cNvPicPr preferRelativeResize="0"/>
          <p:nvPr/>
        </p:nvPicPr>
        <p:blipFill>
          <a:blip r:embed="rId4">
            <a:alphaModFix/>
          </a:blip>
          <a:stretch>
            <a:fillRect/>
          </a:stretch>
        </p:blipFill>
        <p:spPr>
          <a:xfrm>
            <a:off x="6518250" y="2905325"/>
            <a:ext cx="2473349" cy="19274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8"/>
          <p:cNvSpPr txBox="1"/>
          <p:nvPr/>
        </p:nvSpPr>
        <p:spPr>
          <a:xfrm>
            <a:off x="129775" y="1539225"/>
            <a:ext cx="7688100" cy="32553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Fundamentos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Conexión a una base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La base en la consulta de datos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Comando adicionales en 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Otros lenguajes aparte del 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NoSQL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AutoNum type="arabicPeriod"/>
            </a:pPr>
            <a:r>
              <a:rPr lang="es-419" sz="1600">
                <a:solidFill>
                  <a:schemeClr val="accent1"/>
                </a:solidFill>
                <a:latin typeface="Lato"/>
                <a:ea typeface="Lato"/>
                <a:cs typeface="Lato"/>
                <a:sym typeface="Lato"/>
              </a:rPr>
              <a:t>El SQL en soluciones de Big Data y la nube</a:t>
            </a:r>
            <a:endParaRPr sz="1600">
              <a:solidFill>
                <a:schemeClr val="accent1"/>
              </a:solidFill>
              <a:latin typeface="Lato"/>
              <a:ea typeface="Lato"/>
              <a:cs typeface="Lato"/>
              <a:sym typeface="Lato"/>
            </a:endParaRPr>
          </a:p>
        </p:txBody>
      </p:sp>
      <p:sp>
        <p:nvSpPr>
          <p:cNvPr id="563" name="Google Shape;563;p78"/>
          <p:cNvSpPr txBox="1"/>
          <p:nvPr>
            <p:ph type="title"/>
          </p:nvPr>
        </p:nvSpPr>
        <p:spPr>
          <a:xfrm>
            <a:off x="729450" y="543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Índice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9"/>
          <p:cNvSpPr txBox="1"/>
          <p:nvPr>
            <p:ph type="title"/>
          </p:nvPr>
        </p:nvSpPr>
        <p:spPr>
          <a:xfrm>
            <a:off x="729450" y="54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en el BigData → uso de Hadoop</a:t>
            </a:r>
            <a:endParaRPr/>
          </a:p>
        </p:txBody>
      </p:sp>
      <p:sp>
        <p:nvSpPr>
          <p:cNvPr id="569" name="Google Shape;569;p79"/>
          <p:cNvSpPr txBox="1"/>
          <p:nvPr>
            <p:ph idx="1" type="body"/>
          </p:nvPr>
        </p:nvSpPr>
        <p:spPr>
          <a:xfrm>
            <a:off x="729450" y="1341300"/>
            <a:ext cx="5977200" cy="3732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Apache Spark y Hadoop son dos marcos de programación (frameworks) que están diseñados para procesar y analizar grandes volúmenes de datos, conocidos como Big Data.</a:t>
            </a:r>
            <a:br>
              <a:rPr lang="es-419" sz="1200">
                <a:solidFill>
                  <a:srgbClr val="374151"/>
                </a:solidFill>
                <a:latin typeface="Roboto"/>
                <a:ea typeface="Roboto"/>
                <a:cs typeface="Roboto"/>
                <a:sym typeface="Roboto"/>
              </a:rPr>
            </a:b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Apache Spark</a:t>
            </a:r>
            <a:r>
              <a:rPr lang="es-419" sz="1200">
                <a:solidFill>
                  <a:srgbClr val="374151"/>
                </a:solidFill>
                <a:latin typeface="Roboto"/>
                <a:ea typeface="Roboto"/>
                <a:cs typeface="Roboto"/>
                <a:sym typeface="Roboto"/>
              </a:rPr>
              <a:t>: Es un framework de programación para el procesamiento de datos distribuidos que se ha diseñado para ser rápido y de propósito general. Spark puede procesar datos a una velocidad mucho mayor que Hadoop debido a su capacidad de realizar cálculos en memoria sin tener que leer y escribir constantemente en el disco. Además, Spark incluye bibliotecas para machine learning, procesamiento de grafos y stream processing, ampliando su aplicabilidad en el ecosistema de Big Data.</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Hadoop</a:t>
            </a:r>
            <a:r>
              <a:rPr lang="es-419" sz="1200">
                <a:solidFill>
                  <a:srgbClr val="374151"/>
                </a:solidFill>
                <a:latin typeface="Roboto"/>
                <a:ea typeface="Roboto"/>
                <a:cs typeface="Roboto"/>
                <a:sym typeface="Roboto"/>
              </a:rPr>
              <a:t>: Es un marco de software que permite el procesamiento distribuido de grandes conjuntos de datos. Consta de dos componentes principales: Hadoop Distributed File System (HDFS) que es un sistema de almacenamiento, y Hadoop MapReduce que es un sistema de procesamiento. Es conocido por su escalabilidad y su capacidad para manejar petabytes de datos.</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Relación entre Spark y Hadoop</a:t>
            </a:r>
            <a:r>
              <a:rPr lang="es-419" sz="1200">
                <a:solidFill>
                  <a:srgbClr val="374151"/>
                </a:solidFill>
                <a:latin typeface="Roboto"/>
                <a:ea typeface="Roboto"/>
                <a:cs typeface="Roboto"/>
                <a:sym typeface="Roboto"/>
              </a:rPr>
              <a:t>: Aunque ambos son frameworks de Big Data, no son mutuamente excluyentes. De hecho, Spark puede utilizar HDFS de Hadoop como sistema de almacenamiento. Esto combina el "músculo" de almacenamiento de Hadoop con el "cerebro" de procesamiento de Spark, ofreciendo una solución eficiente para trabajar con Big Data.</a:t>
            </a:r>
            <a:br>
              <a:rPr lang="es-419" sz="1200">
                <a:solidFill>
                  <a:srgbClr val="374151"/>
                </a:solidFill>
                <a:latin typeface="Roboto"/>
                <a:ea typeface="Roboto"/>
                <a:cs typeface="Roboto"/>
                <a:sym typeface="Roboto"/>
              </a:rPr>
            </a:br>
            <a:r>
              <a:rPr b="1" lang="es-419" sz="1200">
                <a:solidFill>
                  <a:srgbClr val="374151"/>
                </a:solidFill>
                <a:latin typeface="Roboto"/>
                <a:ea typeface="Roboto"/>
                <a:cs typeface="Roboto"/>
                <a:sym typeface="Roboto"/>
              </a:rPr>
              <a:t>SQL y Big Data</a:t>
            </a:r>
            <a:r>
              <a:rPr lang="es-419" sz="1200">
                <a:solidFill>
                  <a:srgbClr val="374151"/>
                </a:solidFill>
                <a:latin typeface="Roboto"/>
                <a:ea typeface="Roboto"/>
                <a:cs typeface="Roboto"/>
                <a:sym typeface="Roboto"/>
              </a:rPr>
              <a:t>: Tanto Spark como Hadoop permiten el uso de SQL para consultar grandes conjuntos de datos. Spark tiene Spark SQL, que permite a los usuarios ejecutar consultas SQL contra datos almacenados en diferentes formatos y fuentes, mientras que Hadoop tiene herramientas como Hive que proporcionan una interfaz SQL para consultar datos almacenados en HDFS.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En resumen, Spark y Hadoop son herramientas esenciales en el ecosistema de Big Data, y ambos ofrecen capacidades de procesamiento SQL, permitiendo a los profesionales de datos utilizar consultas SQL familiares al trabajar con enormes volúmenes de datos.</a:t>
            </a:r>
            <a:endParaRPr/>
          </a:p>
        </p:txBody>
      </p:sp>
      <p:pic>
        <p:nvPicPr>
          <p:cNvPr id="570" name="Google Shape;570;p79"/>
          <p:cNvPicPr preferRelativeResize="0"/>
          <p:nvPr/>
        </p:nvPicPr>
        <p:blipFill>
          <a:blip r:embed="rId3">
            <a:alphaModFix/>
          </a:blip>
          <a:stretch>
            <a:fillRect/>
          </a:stretch>
        </p:blipFill>
        <p:spPr>
          <a:xfrm>
            <a:off x="6954150" y="1481925"/>
            <a:ext cx="1970275" cy="1023025"/>
          </a:xfrm>
          <a:prstGeom prst="rect">
            <a:avLst/>
          </a:prstGeom>
          <a:noFill/>
          <a:ln>
            <a:noFill/>
          </a:ln>
        </p:spPr>
      </p:pic>
      <p:pic>
        <p:nvPicPr>
          <p:cNvPr id="571" name="Google Shape;571;p79"/>
          <p:cNvPicPr preferRelativeResize="0"/>
          <p:nvPr/>
        </p:nvPicPr>
        <p:blipFill>
          <a:blip r:embed="rId4">
            <a:alphaModFix/>
          </a:blip>
          <a:stretch>
            <a:fillRect/>
          </a:stretch>
        </p:blipFill>
        <p:spPr>
          <a:xfrm flipH="1">
            <a:off x="6873025" y="3434400"/>
            <a:ext cx="2132525" cy="1132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0"/>
          <p:cNvSpPr txBox="1"/>
          <p:nvPr>
            <p:ph type="title"/>
          </p:nvPr>
        </p:nvSpPr>
        <p:spPr>
          <a:xfrm>
            <a:off x="727650" y="566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Conclusión</a:t>
            </a:r>
            <a:endParaRPr/>
          </a:p>
        </p:txBody>
      </p:sp>
      <p:sp>
        <p:nvSpPr>
          <p:cNvPr id="577" name="Google Shape;577;p80"/>
          <p:cNvSpPr txBox="1"/>
          <p:nvPr>
            <p:ph idx="1" type="body"/>
          </p:nvPr>
        </p:nvSpPr>
        <p:spPr>
          <a:xfrm>
            <a:off x="729450" y="1644200"/>
            <a:ext cx="5295600" cy="321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419"/>
              <a:t>El presente capítulo </a:t>
            </a:r>
            <a:r>
              <a:rPr lang="es-419"/>
              <a:t>abordó</a:t>
            </a:r>
            <a:r>
              <a:rPr lang="es-419"/>
              <a:t> las bases del SQL. </a:t>
            </a:r>
            <a:endParaRPr/>
          </a:p>
          <a:p>
            <a:pPr indent="-311150" lvl="0" marL="457200" rtl="0" algn="l">
              <a:spcBef>
                <a:spcPts val="0"/>
              </a:spcBef>
              <a:spcAft>
                <a:spcPts val="0"/>
              </a:spcAft>
              <a:buSzPts val="1300"/>
              <a:buChar char="●"/>
            </a:pPr>
            <a:r>
              <a:rPr lang="es-419"/>
              <a:t>El SQL debe iniciar con la conexión a la base de datos.</a:t>
            </a:r>
            <a:endParaRPr/>
          </a:p>
          <a:p>
            <a:pPr indent="-311150" lvl="0" marL="457200" rtl="0" algn="l">
              <a:spcBef>
                <a:spcPts val="0"/>
              </a:spcBef>
              <a:spcAft>
                <a:spcPts val="0"/>
              </a:spcAft>
              <a:buSzPts val="1300"/>
              <a:buChar char="●"/>
            </a:pPr>
            <a:r>
              <a:rPr lang="es-419"/>
              <a:t>La sintaxis base es la que tiene relación con el selección de los datos (DQL).</a:t>
            </a:r>
            <a:endParaRPr/>
          </a:p>
          <a:p>
            <a:pPr indent="-311150" lvl="0" marL="457200" rtl="0" algn="l">
              <a:spcBef>
                <a:spcPts val="0"/>
              </a:spcBef>
              <a:spcAft>
                <a:spcPts val="0"/>
              </a:spcAft>
              <a:buSzPts val="1300"/>
              <a:buChar char="●"/>
            </a:pPr>
            <a:r>
              <a:rPr lang="es-419"/>
              <a:t>El SQL también permite otros tipos en sus comandos a parte del DQL:  DDL, DML, DCL y TDL.</a:t>
            </a:r>
            <a:endParaRPr/>
          </a:p>
          <a:p>
            <a:pPr indent="-311150" lvl="0" marL="457200" rtl="0" algn="l">
              <a:spcBef>
                <a:spcPts val="0"/>
              </a:spcBef>
              <a:spcAft>
                <a:spcPts val="0"/>
              </a:spcAft>
              <a:buSzPts val="1300"/>
              <a:buChar char="●"/>
            </a:pPr>
            <a:r>
              <a:rPr lang="es-419"/>
              <a:t>Existe el NoSQL, los cuales son para datos no estructurados</a:t>
            </a:r>
            <a:endParaRPr/>
          </a:p>
          <a:p>
            <a:pPr indent="-311150" lvl="0" marL="457200" rtl="0" algn="l">
              <a:spcBef>
                <a:spcPts val="0"/>
              </a:spcBef>
              <a:spcAft>
                <a:spcPts val="0"/>
              </a:spcAft>
              <a:buSzPts val="1300"/>
              <a:buChar char="●"/>
            </a:pPr>
            <a:r>
              <a:rPr lang="es-419"/>
              <a:t>El SQL sigue teniendo un impacto primordial en el mundo laboral, y tecnologías como Hadoop, Spark, y otros, siguen utilizando los fundamentos del SQL</a:t>
            </a:r>
            <a:endParaRPr/>
          </a:p>
        </p:txBody>
      </p:sp>
      <p:pic>
        <p:nvPicPr>
          <p:cNvPr id="578" name="Google Shape;578;p80"/>
          <p:cNvPicPr preferRelativeResize="0"/>
          <p:nvPr/>
        </p:nvPicPr>
        <p:blipFill>
          <a:blip r:embed="rId3">
            <a:alphaModFix/>
          </a:blip>
          <a:stretch>
            <a:fillRect/>
          </a:stretch>
        </p:blipFill>
        <p:spPr>
          <a:xfrm>
            <a:off x="7077775" y="1644200"/>
            <a:ext cx="1589324" cy="1818075"/>
          </a:xfrm>
          <a:prstGeom prst="rect">
            <a:avLst/>
          </a:prstGeom>
          <a:noFill/>
          <a:ln>
            <a:noFill/>
          </a:ln>
        </p:spPr>
      </p:pic>
      <p:pic>
        <p:nvPicPr>
          <p:cNvPr id="579" name="Google Shape;579;p80"/>
          <p:cNvPicPr preferRelativeResize="0"/>
          <p:nvPr/>
        </p:nvPicPr>
        <p:blipFill>
          <a:blip r:embed="rId4">
            <a:alphaModFix/>
          </a:blip>
          <a:stretch>
            <a:fillRect/>
          </a:stretch>
        </p:blipFill>
        <p:spPr>
          <a:xfrm>
            <a:off x="7077775" y="3518225"/>
            <a:ext cx="1589325" cy="1589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5" name="Google Shape;585;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81"/>
          <p:cNvPicPr preferRelativeResize="0"/>
          <p:nvPr/>
        </p:nvPicPr>
        <p:blipFill>
          <a:blip r:embed="rId3">
            <a:alphaModFix/>
          </a:blip>
          <a:stretch>
            <a:fillRect/>
          </a:stretch>
        </p:blipFill>
        <p:spPr>
          <a:xfrm>
            <a:off x="0" y="672"/>
            <a:ext cx="9143998" cy="51421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3261325" y="1633375"/>
            <a:ext cx="5592300" cy="33480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500"/>
              </a:spcBef>
              <a:spcAft>
                <a:spcPts val="0"/>
              </a:spcAft>
              <a:buNone/>
            </a:pPr>
            <a:r>
              <a:rPr b="1" lang="es-419" sz="1200">
                <a:solidFill>
                  <a:srgbClr val="374151"/>
                </a:solidFill>
                <a:latin typeface="Roboto"/>
                <a:ea typeface="Roboto"/>
                <a:cs typeface="Roboto"/>
                <a:sym typeface="Roboto"/>
              </a:rPr>
              <a:t>Optimización de Consultas</a:t>
            </a:r>
            <a:r>
              <a:rPr lang="es-419" sz="1200">
                <a:solidFill>
                  <a:srgbClr val="374151"/>
                </a:solidFill>
                <a:latin typeface="Roboto"/>
                <a:ea typeface="Roboto"/>
                <a:cs typeface="Roboto"/>
                <a:sym typeface="Roboto"/>
              </a:rPr>
              <a:t>: Si necesitas mejorar el rendimiento de tus consultas, especialmente en bases de datos con grandes volúmenes de datos, SQL ofrece técnicas de optimización, como la utilización de índices.</a:t>
            </a:r>
            <a:endParaRPr sz="1200">
              <a:solidFill>
                <a:srgbClr val="374151"/>
              </a:solidFill>
              <a:latin typeface="Roboto"/>
              <a:ea typeface="Roboto"/>
              <a:cs typeface="Roboto"/>
              <a:sym typeface="Roboto"/>
            </a:endParaRPr>
          </a:p>
          <a:p>
            <a:pPr indent="0" lvl="0" marL="0" rtl="0" algn="just">
              <a:spcBef>
                <a:spcPts val="1500"/>
              </a:spcBef>
              <a:spcAft>
                <a:spcPts val="0"/>
              </a:spcAft>
              <a:buNone/>
            </a:pPr>
            <a:r>
              <a:rPr b="1" lang="es-419" sz="1200">
                <a:solidFill>
                  <a:srgbClr val="374151"/>
                </a:solidFill>
                <a:latin typeface="Roboto"/>
                <a:ea typeface="Roboto"/>
                <a:cs typeface="Roboto"/>
                <a:sym typeface="Roboto"/>
              </a:rPr>
              <a:t>Manipulación de Datos</a:t>
            </a:r>
            <a:r>
              <a:rPr lang="es-419" sz="1200">
                <a:solidFill>
                  <a:srgbClr val="374151"/>
                </a:solidFill>
                <a:latin typeface="Roboto"/>
                <a:ea typeface="Roboto"/>
                <a:cs typeface="Roboto"/>
                <a:sym typeface="Roboto"/>
              </a:rPr>
              <a:t>: Aparte de las consultas, SQL permite definir y manipular estructuras de bases de datos, como tablas, índices y relaciones.</a:t>
            </a:r>
            <a:endParaRPr sz="1200">
              <a:solidFill>
                <a:srgbClr val="374151"/>
              </a:solidFill>
              <a:latin typeface="Roboto"/>
              <a:ea typeface="Roboto"/>
              <a:cs typeface="Roboto"/>
              <a:sym typeface="Roboto"/>
            </a:endParaRPr>
          </a:p>
          <a:p>
            <a:pPr indent="0" lvl="0" marL="0" rtl="0" algn="just">
              <a:spcBef>
                <a:spcPts val="1500"/>
              </a:spcBef>
              <a:spcAft>
                <a:spcPts val="0"/>
              </a:spcAft>
              <a:buNone/>
            </a:pPr>
            <a:r>
              <a:rPr b="1" lang="es-419" sz="1200">
                <a:solidFill>
                  <a:srgbClr val="374151"/>
                </a:solidFill>
                <a:latin typeface="Roboto"/>
                <a:ea typeface="Roboto"/>
                <a:cs typeface="Roboto"/>
                <a:sym typeface="Roboto"/>
              </a:rPr>
              <a:t>Automatización de Tareas</a:t>
            </a:r>
            <a:r>
              <a:rPr lang="es-419" sz="1200">
                <a:solidFill>
                  <a:srgbClr val="374151"/>
                </a:solidFill>
                <a:latin typeface="Roboto"/>
                <a:ea typeface="Roboto"/>
                <a:cs typeface="Roboto"/>
                <a:sym typeface="Roboto"/>
              </a:rPr>
              <a:t>: A través de SQL, puedes automatizar tareas recurrentes, como respaldos, actualizaciones masivas o procesos de limpieza de datos.</a:t>
            </a:r>
            <a:endParaRPr sz="1200">
              <a:solidFill>
                <a:srgbClr val="374151"/>
              </a:solidFill>
              <a:latin typeface="Roboto"/>
              <a:ea typeface="Roboto"/>
              <a:cs typeface="Roboto"/>
              <a:sym typeface="Roboto"/>
            </a:endParaRPr>
          </a:p>
          <a:p>
            <a:pPr indent="0" lvl="0" marL="0" rtl="0" algn="just">
              <a:spcBef>
                <a:spcPts val="1500"/>
              </a:spcBef>
              <a:spcAft>
                <a:spcPts val="0"/>
              </a:spcAft>
              <a:buNone/>
            </a:pPr>
            <a:r>
              <a:rPr b="1" lang="es-419" sz="1200">
                <a:solidFill>
                  <a:srgbClr val="374151"/>
                </a:solidFill>
                <a:latin typeface="Roboto"/>
                <a:ea typeface="Roboto"/>
                <a:cs typeface="Roboto"/>
                <a:sym typeface="Roboto"/>
              </a:rPr>
              <a:t>Control de Acceso</a:t>
            </a:r>
            <a:r>
              <a:rPr lang="es-419" sz="1200">
                <a:solidFill>
                  <a:srgbClr val="374151"/>
                </a:solidFill>
                <a:latin typeface="Roboto"/>
                <a:ea typeface="Roboto"/>
                <a:cs typeface="Roboto"/>
                <a:sym typeface="Roboto"/>
              </a:rPr>
              <a:t>: SQL proporciona herramientas para gestionar los permisos y el acceso a la información, asegurando que sólo los usuarios autorizados puedan realizar acciones específicas en la base de datos.</a:t>
            </a:r>
            <a:endParaRPr sz="1200">
              <a:solidFill>
                <a:srgbClr val="374151"/>
              </a:solidFill>
              <a:latin typeface="Roboto"/>
              <a:ea typeface="Roboto"/>
              <a:cs typeface="Roboto"/>
              <a:sym typeface="Roboto"/>
            </a:endParaRPr>
          </a:p>
          <a:p>
            <a:pPr indent="0" lvl="0" marL="0" rtl="0" algn="just">
              <a:spcBef>
                <a:spcPts val="1500"/>
              </a:spcBef>
              <a:spcAft>
                <a:spcPts val="1500"/>
              </a:spcAft>
              <a:buNone/>
            </a:pPr>
            <a:r>
              <a:rPr lang="es-419" sz="1200">
                <a:solidFill>
                  <a:srgbClr val="374151"/>
                </a:solidFill>
                <a:latin typeface="Roboto"/>
                <a:ea typeface="Roboto"/>
                <a:cs typeface="Roboto"/>
                <a:sym typeface="Roboto"/>
              </a:rPr>
              <a:t>Dicho esto, aunque SQL es poderoso y esencial para la gestión de bases de datos relacionales, no siempre es la herramienta adecuada para todos los escenarios de manipulación de datos. Es importante evaluar las necesidades específicas de tu proyecto o tarea para determinar si SQL es la mejor opción.</a:t>
            </a:r>
            <a:endParaRPr/>
          </a:p>
        </p:txBody>
      </p:sp>
      <p:sp>
        <p:nvSpPr>
          <p:cNvPr id="129" name="Google Shape;129;p19"/>
          <p:cNvSpPr txBox="1"/>
          <p:nvPr>
            <p:ph type="title"/>
          </p:nvPr>
        </p:nvSpPr>
        <p:spPr>
          <a:xfrm>
            <a:off x="727650" y="550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Cuándo utilizar el SQL</a:t>
            </a:r>
            <a:endParaRPr/>
          </a:p>
        </p:txBody>
      </p:sp>
      <p:pic>
        <p:nvPicPr>
          <p:cNvPr id="130" name="Google Shape;130;p19"/>
          <p:cNvPicPr preferRelativeResize="0"/>
          <p:nvPr/>
        </p:nvPicPr>
        <p:blipFill rotWithShape="1">
          <a:blip r:embed="rId3">
            <a:alphaModFix/>
          </a:blip>
          <a:srcRect b="24121" l="0" r="0" t="20905"/>
          <a:stretch/>
        </p:blipFill>
        <p:spPr>
          <a:xfrm>
            <a:off x="727650" y="1698275"/>
            <a:ext cx="2095600" cy="1152000"/>
          </a:xfrm>
          <a:prstGeom prst="rect">
            <a:avLst/>
          </a:prstGeom>
          <a:noFill/>
          <a:ln>
            <a:noFill/>
          </a:ln>
        </p:spPr>
      </p:pic>
      <p:pic>
        <p:nvPicPr>
          <p:cNvPr id="131" name="Google Shape;131;p19"/>
          <p:cNvPicPr preferRelativeResize="0"/>
          <p:nvPr/>
        </p:nvPicPr>
        <p:blipFill>
          <a:blip r:embed="rId4">
            <a:alphaModFix/>
          </a:blip>
          <a:stretch>
            <a:fillRect/>
          </a:stretch>
        </p:blipFill>
        <p:spPr>
          <a:xfrm>
            <a:off x="486925" y="3347871"/>
            <a:ext cx="2503524" cy="1428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539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¿Por qué SQL y no otro lenguaje de programación?</a:t>
            </a:r>
            <a:endParaRPr/>
          </a:p>
        </p:txBody>
      </p:sp>
      <p:sp>
        <p:nvSpPr>
          <p:cNvPr id="137" name="Google Shape;137;p20"/>
          <p:cNvSpPr txBox="1"/>
          <p:nvPr>
            <p:ph idx="1" type="body"/>
          </p:nvPr>
        </p:nvSpPr>
        <p:spPr>
          <a:xfrm>
            <a:off x="729450" y="1421000"/>
            <a:ext cx="7913400" cy="356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Es el estándar para el manejo de bases de datos relacionales. Hay varias razones por las cuales SQL es preferido sobre otros lenguajes de programación al tratar con bases de datos:</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Especialización</a:t>
            </a:r>
            <a:r>
              <a:rPr lang="es-419" sz="1200">
                <a:solidFill>
                  <a:srgbClr val="374151"/>
                </a:solidFill>
                <a:latin typeface="Roboto"/>
                <a:ea typeface="Roboto"/>
                <a:cs typeface="Roboto"/>
                <a:sym typeface="Roboto"/>
              </a:rPr>
              <a:t>: SQL fue diseñado específicamente para consultar y manipular datos en bases de datos relacionales, lo que lo hace altamente eficiente en estas tareas.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Universalidad</a:t>
            </a:r>
            <a:r>
              <a:rPr lang="es-419" sz="1200">
                <a:solidFill>
                  <a:srgbClr val="374151"/>
                </a:solidFill>
                <a:latin typeface="Roboto"/>
                <a:ea typeface="Roboto"/>
                <a:cs typeface="Roboto"/>
                <a:sym typeface="Roboto"/>
              </a:rPr>
              <a:t>: A diferencia de otros lenguajes que pueden ser propietarios o especializados en ciertos sistemas, SQL es universalmente aceptado y utilizado en la mayoría de las bases de datos relacionales[</a:t>
            </a:r>
            <a:r>
              <a:rPr lang="es-419" sz="1200" u="sng">
                <a:solidFill>
                  <a:schemeClr val="hlink"/>
                </a:solidFill>
                <a:latin typeface="Roboto"/>
                <a:ea typeface="Roboto"/>
                <a:cs typeface="Roboto"/>
                <a:sym typeface="Roboto"/>
                <a:hlinkClick r:id="rId3"/>
              </a:rPr>
              <a:t>1</a:t>
            </a:r>
            <a:r>
              <a:rPr lang="es-419"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Facilidad de uso</a:t>
            </a:r>
            <a:r>
              <a:rPr lang="es-419" sz="1200">
                <a:solidFill>
                  <a:srgbClr val="374151"/>
                </a:solidFill>
                <a:latin typeface="Roboto"/>
                <a:ea typeface="Roboto"/>
                <a:cs typeface="Roboto"/>
                <a:sym typeface="Roboto"/>
              </a:rPr>
              <a:t>: SQL permite realizar consultas complejas a bases de datos de manera sencilla y comprensible, sin la necesidad de escribir extensos códigos.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Diferencia con otros lenguajes</a:t>
            </a:r>
            <a:r>
              <a:rPr lang="es-419" sz="1200">
                <a:solidFill>
                  <a:srgbClr val="374151"/>
                </a:solidFill>
                <a:latin typeface="Roboto"/>
                <a:ea typeface="Roboto"/>
                <a:cs typeface="Roboto"/>
                <a:sym typeface="Roboto"/>
              </a:rPr>
              <a:t>: Mientras que lenguajes como Python son de uso general, SQL es específico para bases de datos, lo que significa que su enfoque y optimización es específicamente para la manipulación de datos.</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200"/>
              <a:buFont typeface="Roboto"/>
              <a:buNone/>
            </a:pPr>
            <a:r>
              <a:rPr b="1" lang="es-419" sz="1200">
                <a:solidFill>
                  <a:srgbClr val="374151"/>
                </a:solidFill>
                <a:latin typeface="Roboto"/>
                <a:ea typeface="Roboto"/>
                <a:cs typeface="Roboto"/>
                <a:sym typeface="Roboto"/>
              </a:rPr>
              <a:t>Integración</a:t>
            </a:r>
            <a:r>
              <a:rPr lang="es-419" sz="1200">
                <a:solidFill>
                  <a:srgbClr val="374151"/>
                </a:solidFill>
                <a:latin typeface="Roboto"/>
                <a:ea typeface="Roboto"/>
                <a:cs typeface="Roboto"/>
                <a:sym typeface="Roboto"/>
              </a:rPr>
              <a:t>: A pesar de su especialización, SQL puede ser fácilmente integrado con otros lenguajes de programación, permitiendo a los desarrolladores combinar la potencia de SQL con las capacidades de otros lenguajes.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Estas razones, junto con la larga historia de SQL y su amplia adopción en la industria, hacen que sea el lenguaje preferido para trabajar con bases de datos relacionales.</a:t>
            </a:r>
            <a:endParaRPr sz="1200">
              <a:solidFill>
                <a:srgbClr val="37415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7650" y="539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SQL: solución local como en la nube</a:t>
            </a:r>
            <a:endParaRPr/>
          </a:p>
        </p:txBody>
      </p:sp>
      <p:sp>
        <p:nvSpPr>
          <p:cNvPr id="143" name="Google Shape;143;p21"/>
          <p:cNvSpPr txBox="1"/>
          <p:nvPr>
            <p:ph idx="1" type="body"/>
          </p:nvPr>
        </p:nvSpPr>
        <p:spPr>
          <a:xfrm>
            <a:off x="459725" y="1427850"/>
            <a:ext cx="6068400" cy="3602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sz="1200">
                <a:solidFill>
                  <a:srgbClr val="374151"/>
                </a:solidFill>
                <a:latin typeface="Roboto"/>
                <a:ea typeface="Roboto"/>
                <a:cs typeface="Roboto"/>
                <a:sym typeface="Roboto"/>
              </a:rPr>
              <a:t>Se puede utilizar tanto de forma local como en la nube</a:t>
            </a:r>
            <a:endParaRPr sz="1200">
              <a:solidFill>
                <a:srgbClr val="374151"/>
              </a:solidFill>
              <a:latin typeface="Roboto"/>
              <a:ea typeface="Roboto"/>
              <a:cs typeface="Roboto"/>
              <a:sym typeface="Roboto"/>
            </a:endParaRPr>
          </a:p>
          <a:p>
            <a:pPr indent="-228600" lvl="0" marL="457200" rtl="0" algn="l">
              <a:spcBef>
                <a:spcPts val="150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Localmente</a:t>
            </a:r>
            <a:r>
              <a:rPr lang="es-419" sz="1200">
                <a:solidFill>
                  <a:srgbClr val="374151"/>
                </a:solidFill>
                <a:latin typeface="Roboto"/>
                <a:ea typeface="Roboto"/>
                <a:cs typeface="Roboto"/>
                <a:sym typeface="Roboto"/>
              </a:rPr>
              <a:t>: SQL se utiliza para gestionar bases de datos que se alojan en sistemas locales. Estas bases de datos se ejecutan en servidores físicos o máquinas dentro de una organización o en un equipo personal, y se accede a ellas mediante una red local o directamente en la máquina donde está alojada.</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t/>
            </a:r>
            <a:endParaRPr sz="12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ct val="100000"/>
              <a:buFont typeface="Roboto"/>
              <a:buNone/>
            </a:pPr>
            <a:r>
              <a:rPr b="1" lang="es-419" sz="1200">
                <a:solidFill>
                  <a:srgbClr val="374151"/>
                </a:solidFill>
                <a:latin typeface="Roboto"/>
                <a:ea typeface="Roboto"/>
                <a:cs typeface="Roboto"/>
                <a:sym typeface="Roboto"/>
              </a:rPr>
              <a:t>En la nube</a:t>
            </a:r>
            <a:r>
              <a:rPr lang="es-419" sz="1200">
                <a:solidFill>
                  <a:srgbClr val="374151"/>
                </a:solidFill>
                <a:latin typeface="Roboto"/>
                <a:ea typeface="Roboto"/>
                <a:cs typeface="Roboto"/>
                <a:sym typeface="Roboto"/>
              </a:rPr>
              <a:t>: Las bases de datos que utilizan SQL en la nube no se almacenan en un sistema local, sino que se ejecutan desde la infraestructura de un proveedor de servicios en la nube. Estas soluciones en la nube ofrecen ventajas como escalabilidad, flexibilidad y rentabilidad, ya que las organizaciones pueden acceder a los recursos según lo necesiten y sólo pagan por lo que usan. Además, proveedores de servicios en la nube como Azure y AWS ofrecen soluciones específicas para bases de datos SQL que permiten migraciones fluidas y herramientas de gestión avanzadas.</a:t>
            </a:r>
            <a:endParaRPr sz="1200">
              <a:solidFill>
                <a:srgbClr val="374151"/>
              </a:solidFill>
              <a:latin typeface="Roboto"/>
              <a:ea typeface="Roboto"/>
              <a:cs typeface="Roboto"/>
              <a:sym typeface="Roboto"/>
            </a:endParaRPr>
          </a:p>
          <a:p>
            <a:pPr indent="0" lvl="0" marL="0" rtl="0" algn="l">
              <a:spcBef>
                <a:spcPts val="1500"/>
              </a:spcBef>
              <a:spcAft>
                <a:spcPts val="1500"/>
              </a:spcAft>
              <a:buNone/>
            </a:pPr>
            <a:r>
              <a:rPr lang="es-419" sz="1200">
                <a:solidFill>
                  <a:srgbClr val="374151"/>
                </a:solidFill>
                <a:latin typeface="Roboto"/>
                <a:ea typeface="Roboto"/>
                <a:cs typeface="Roboto"/>
                <a:sym typeface="Roboto"/>
              </a:rPr>
              <a:t>El lugar donde reside la base de datos es la principal diferencia entre estas dos modalidades. En el caso local, la base de datos se conecta a usuarios locales a través de la red interna, mientras que en la nube, los usuarios pueden acceder a la base de datos desde cualquier lugar con una conexión a internet.</a:t>
            </a:r>
            <a:endParaRPr sz="1200">
              <a:solidFill>
                <a:srgbClr val="374151"/>
              </a:solidFill>
              <a:latin typeface="Roboto"/>
              <a:ea typeface="Roboto"/>
              <a:cs typeface="Roboto"/>
              <a:sym typeface="Roboto"/>
            </a:endParaRPr>
          </a:p>
        </p:txBody>
      </p:sp>
      <p:pic>
        <p:nvPicPr>
          <p:cNvPr id="144" name="Google Shape;144;p21"/>
          <p:cNvPicPr preferRelativeResize="0"/>
          <p:nvPr/>
        </p:nvPicPr>
        <p:blipFill rotWithShape="1">
          <a:blip r:embed="rId3">
            <a:alphaModFix/>
          </a:blip>
          <a:srcRect b="26058" l="15436" r="7729" t="26172"/>
          <a:stretch/>
        </p:blipFill>
        <p:spPr>
          <a:xfrm>
            <a:off x="6844750" y="1676650"/>
            <a:ext cx="2187474" cy="930275"/>
          </a:xfrm>
          <a:prstGeom prst="rect">
            <a:avLst/>
          </a:prstGeom>
          <a:noFill/>
          <a:ln>
            <a:noFill/>
          </a:ln>
        </p:spPr>
      </p:pic>
      <p:pic>
        <p:nvPicPr>
          <p:cNvPr id="145" name="Google Shape;145;p21"/>
          <p:cNvPicPr preferRelativeResize="0"/>
          <p:nvPr/>
        </p:nvPicPr>
        <p:blipFill>
          <a:blip r:embed="rId4">
            <a:alphaModFix/>
          </a:blip>
          <a:stretch>
            <a:fillRect/>
          </a:stretch>
        </p:blipFill>
        <p:spPr>
          <a:xfrm>
            <a:off x="6680525" y="2759325"/>
            <a:ext cx="2231775" cy="223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